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54" r:id="rId1"/>
  </p:sldMasterIdLst>
  <p:sldIdLst>
    <p:sldId id="256" r:id="rId2"/>
    <p:sldId id="264" r:id="rId3"/>
    <p:sldId id="265" r:id="rId4"/>
    <p:sldId id="266" r:id="rId5"/>
    <p:sldId id="273" r:id="rId6"/>
    <p:sldId id="262" r:id="rId7"/>
    <p:sldId id="267" r:id="rId8"/>
    <p:sldId id="282" r:id="rId9"/>
    <p:sldId id="268" r:id="rId10"/>
    <p:sldId id="269" r:id="rId11"/>
    <p:sldId id="270" r:id="rId12"/>
    <p:sldId id="284" r:id="rId13"/>
    <p:sldId id="298" r:id="rId14"/>
    <p:sldId id="259" r:id="rId15"/>
    <p:sldId id="260" r:id="rId16"/>
    <p:sldId id="285" r:id="rId17"/>
    <p:sldId id="271" r:id="rId18"/>
    <p:sldId id="286" r:id="rId19"/>
    <p:sldId id="258" r:id="rId20"/>
    <p:sldId id="299" r:id="rId21"/>
    <p:sldId id="263" r:id="rId22"/>
    <p:sldId id="289" r:id="rId23"/>
    <p:sldId id="288" r:id="rId24"/>
    <p:sldId id="274" r:id="rId25"/>
    <p:sldId id="290" r:id="rId26"/>
    <p:sldId id="291" r:id="rId27"/>
    <p:sldId id="275" r:id="rId28"/>
    <p:sldId id="292" r:id="rId29"/>
    <p:sldId id="276" r:id="rId30"/>
    <p:sldId id="294" r:id="rId31"/>
    <p:sldId id="277" r:id="rId32"/>
    <p:sldId id="293" r:id="rId33"/>
    <p:sldId id="279" r:id="rId34"/>
    <p:sldId id="295" r:id="rId35"/>
    <p:sldId id="280" r:id="rId36"/>
    <p:sldId id="296" r:id="rId37"/>
    <p:sldId id="281" r:id="rId38"/>
    <p:sldId id="297" r:id="rId39"/>
    <p:sldId id="283" r:id="rId40"/>
    <p:sldId id="287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3C939B-E18B-755F-225D-C53EDF6999B1}" v="877" dt="2020-09-29T22:34:39.955"/>
    <p1510:client id="{A0D876A6-E1F9-BA54-B1F1-F10694A39C0A}" v="2" dt="2020-09-29T19:00:26.027"/>
    <p1510:client id="{B73D2B7A-7F3E-DF78-DAAD-115C73D89341}" v="213" dt="2020-09-29T19:34:09.004"/>
    <p1510:client id="{E8CA8E0B-7DF2-BA5C-AC14-E18A0B6A30D3}" v="13" dt="2020-09-28T17:49:50.965"/>
    <p1510:client id="{F96B0A1F-5A36-4AA7-B6AC-B12F7850E1D7}" v="14118" dt="2020-09-28T15:25:28.5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7118BE-A0E2-4F69-A376-6024209AABD5}" type="doc">
      <dgm:prSet loTypeId="urn:microsoft.com/office/officeart/2005/8/layout/vProcess5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C2AAE83-AC37-49BE-8040-7EC61413B9C4}">
      <dgm:prSet/>
      <dgm:spPr/>
      <dgm:t>
        <a:bodyPr/>
        <a:lstStyle/>
        <a:p>
          <a:r>
            <a:rPr lang="en-US"/>
            <a:t>Web Archiving today is a system that is for the most part many independent centralized servers</a:t>
          </a:r>
        </a:p>
      </dgm:t>
    </dgm:pt>
    <dgm:pt modelId="{0421CED6-3233-41AE-B7DC-EFEC7593E354}" type="parTrans" cxnId="{E2B5E53C-64CD-4EAA-8871-10210E0A0A74}">
      <dgm:prSet/>
      <dgm:spPr/>
      <dgm:t>
        <a:bodyPr/>
        <a:lstStyle/>
        <a:p>
          <a:endParaRPr lang="en-US"/>
        </a:p>
      </dgm:t>
    </dgm:pt>
    <dgm:pt modelId="{395B0C3A-A902-4E9C-8DA9-4EF0FB4A8115}" type="sibTrans" cxnId="{E2B5E53C-64CD-4EAA-8871-10210E0A0A74}">
      <dgm:prSet/>
      <dgm:spPr/>
      <dgm:t>
        <a:bodyPr/>
        <a:lstStyle/>
        <a:p>
          <a:endParaRPr lang="en-US"/>
        </a:p>
      </dgm:t>
    </dgm:pt>
    <dgm:pt modelId="{8D10746A-E827-4CD5-91C2-715F8F51BE49}">
      <dgm:prSet/>
      <dgm:spPr/>
      <dgm:t>
        <a:bodyPr/>
        <a:lstStyle/>
        <a:p>
          <a:r>
            <a:rPr lang="en-US"/>
            <a:t>We currently trust the hosts of the centralized servers</a:t>
          </a:r>
        </a:p>
      </dgm:t>
    </dgm:pt>
    <dgm:pt modelId="{F2CB255E-2A4D-4CDB-B868-1D6023FE5A1F}" type="parTrans" cxnId="{AEDC3F47-0667-43B1-80E4-0A1F74249FFF}">
      <dgm:prSet/>
      <dgm:spPr/>
      <dgm:t>
        <a:bodyPr/>
        <a:lstStyle/>
        <a:p>
          <a:endParaRPr lang="en-US"/>
        </a:p>
      </dgm:t>
    </dgm:pt>
    <dgm:pt modelId="{5783DD00-F6EE-44FB-9F07-3FE61F777CEB}" type="sibTrans" cxnId="{AEDC3F47-0667-43B1-80E4-0A1F74249FFF}">
      <dgm:prSet/>
      <dgm:spPr/>
      <dgm:t>
        <a:bodyPr/>
        <a:lstStyle/>
        <a:p>
          <a:endParaRPr lang="en-US"/>
        </a:p>
      </dgm:t>
    </dgm:pt>
    <dgm:pt modelId="{7B5EB9FF-5FC5-47A7-A2A1-678336935AC0}">
      <dgm:prSet/>
      <dgm:spPr/>
      <dgm:t>
        <a:bodyPr/>
        <a:lstStyle/>
        <a:p>
          <a:r>
            <a:rPr lang="en-US" b="1"/>
            <a:t>Can a cryptographic protocol that allows us to prove historical content without the need to trust a third party be built or utilized?</a:t>
          </a:r>
          <a:endParaRPr lang="en-US"/>
        </a:p>
      </dgm:t>
    </dgm:pt>
    <dgm:pt modelId="{07C4A84E-184A-4147-BB1D-A9EAB4F395BB}" type="parTrans" cxnId="{7C84AEDC-5188-4841-B1D9-14BAAED7A871}">
      <dgm:prSet/>
      <dgm:spPr/>
      <dgm:t>
        <a:bodyPr/>
        <a:lstStyle/>
        <a:p>
          <a:endParaRPr lang="en-US"/>
        </a:p>
      </dgm:t>
    </dgm:pt>
    <dgm:pt modelId="{82EF9A28-D4FC-4B58-86B2-E338689EDBE2}" type="sibTrans" cxnId="{7C84AEDC-5188-4841-B1D9-14BAAED7A871}">
      <dgm:prSet/>
      <dgm:spPr/>
      <dgm:t>
        <a:bodyPr/>
        <a:lstStyle/>
        <a:p>
          <a:endParaRPr lang="en-US"/>
        </a:p>
      </dgm:t>
    </dgm:pt>
    <dgm:pt modelId="{52FDB3C7-B599-4AB4-90F4-94F73449DE16}">
      <dgm:prSet/>
      <dgm:spPr/>
      <dgm:t>
        <a:bodyPr/>
        <a:lstStyle/>
        <a:p>
          <a:pPr rtl="0"/>
          <a:r>
            <a:rPr lang="en-US" b="1"/>
            <a:t>What requirements would the archiving community have for a system that cryptographically verifies the web content?</a:t>
          </a:r>
          <a:endParaRPr lang="en-US"/>
        </a:p>
      </dgm:t>
    </dgm:pt>
    <dgm:pt modelId="{76EC351E-7F5D-4514-801E-FE781B965E53}" type="parTrans" cxnId="{D3813A78-6121-4914-BF2E-7292F9CC9CC7}">
      <dgm:prSet/>
      <dgm:spPr/>
      <dgm:t>
        <a:bodyPr/>
        <a:lstStyle/>
        <a:p>
          <a:endParaRPr lang="en-US"/>
        </a:p>
      </dgm:t>
    </dgm:pt>
    <dgm:pt modelId="{013F126B-25A8-46B8-A4F3-64BA7C1132E8}" type="sibTrans" cxnId="{D3813A78-6121-4914-BF2E-7292F9CC9CC7}">
      <dgm:prSet/>
      <dgm:spPr/>
      <dgm:t>
        <a:bodyPr/>
        <a:lstStyle/>
        <a:p>
          <a:endParaRPr lang="en-US"/>
        </a:p>
      </dgm:t>
    </dgm:pt>
    <dgm:pt modelId="{7D786770-899F-43FD-B5B2-23BB6886D220}">
      <dgm:prSet phldr="0"/>
      <dgm:spPr/>
      <dgm:t>
        <a:bodyPr/>
        <a:lstStyle/>
        <a:p>
          <a:pPr rtl="0"/>
          <a:r>
            <a:rPr lang="en-US" b="1" dirty="0">
              <a:latin typeface="Century Gothic" panose="020B0502020202020204"/>
            </a:rPr>
            <a:t>8 Requirements are derived and presented</a:t>
          </a:r>
        </a:p>
      </dgm:t>
    </dgm:pt>
    <dgm:pt modelId="{6EF1916E-821F-4A04-ABD1-C6841F810266}" type="parTrans" cxnId="{7E1B216A-68B1-4699-9764-68C0817732B5}">
      <dgm:prSet/>
      <dgm:spPr/>
    </dgm:pt>
    <dgm:pt modelId="{CFB491C0-7017-4403-A838-F4F6D9E3DD3D}" type="sibTrans" cxnId="{7E1B216A-68B1-4699-9764-68C0817732B5}">
      <dgm:prSet/>
      <dgm:spPr/>
    </dgm:pt>
    <dgm:pt modelId="{A8257A00-50CB-4B4F-8ABC-4E55B7CF8594}" type="pres">
      <dgm:prSet presAssocID="{917118BE-A0E2-4F69-A376-6024209AABD5}" presName="outerComposite" presStyleCnt="0">
        <dgm:presLayoutVars>
          <dgm:chMax val="5"/>
          <dgm:dir/>
          <dgm:resizeHandles val="exact"/>
        </dgm:presLayoutVars>
      </dgm:prSet>
      <dgm:spPr/>
    </dgm:pt>
    <dgm:pt modelId="{7CBB74A5-F8BC-41D0-B838-2288107A04A0}" type="pres">
      <dgm:prSet presAssocID="{917118BE-A0E2-4F69-A376-6024209AABD5}" presName="dummyMaxCanvas" presStyleCnt="0">
        <dgm:presLayoutVars/>
      </dgm:prSet>
      <dgm:spPr/>
    </dgm:pt>
    <dgm:pt modelId="{5385DA69-F068-43AE-86AB-CEEEA22A48C4}" type="pres">
      <dgm:prSet presAssocID="{917118BE-A0E2-4F69-A376-6024209AABD5}" presName="ThreeNodes_1" presStyleLbl="node1" presStyleIdx="0" presStyleCnt="3">
        <dgm:presLayoutVars>
          <dgm:bulletEnabled val="1"/>
        </dgm:presLayoutVars>
      </dgm:prSet>
      <dgm:spPr/>
    </dgm:pt>
    <dgm:pt modelId="{5AB5F4BD-53D1-47E6-9201-F030792426D3}" type="pres">
      <dgm:prSet presAssocID="{917118BE-A0E2-4F69-A376-6024209AABD5}" presName="ThreeNodes_2" presStyleLbl="node1" presStyleIdx="1" presStyleCnt="3">
        <dgm:presLayoutVars>
          <dgm:bulletEnabled val="1"/>
        </dgm:presLayoutVars>
      </dgm:prSet>
      <dgm:spPr/>
    </dgm:pt>
    <dgm:pt modelId="{B110784C-C149-4462-90D4-CA58B8CE6C87}" type="pres">
      <dgm:prSet presAssocID="{917118BE-A0E2-4F69-A376-6024209AABD5}" presName="ThreeNodes_3" presStyleLbl="node1" presStyleIdx="2" presStyleCnt="3">
        <dgm:presLayoutVars>
          <dgm:bulletEnabled val="1"/>
        </dgm:presLayoutVars>
      </dgm:prSet>
      <dgm:spPr/>
    </dgm:pt>
    <dgm:pt modelId="{CA0B3BCE-D6FF-4681-8295-373A6A3CFAD7}" type="pres">
      <dgm:prSet presAssocID="{917118BE-A0E2-4F69-A376-6024209AABD5}" presName="ThreeConn_1-2" presStyleLbl="fgAccFollowNode1" presStyleIdx="0" presStyleCnt="2">
        <dgm:presLayoutVars>
          <dgm:bulletEnabled val="1"/>
        </dgm:presLayoutVars>
      </dgm:prSet>
      <dgm:spPr/>
    </dgm:pt>
    <dgm:pt modelId="{EDF859CA-DCBA-4268-A2F6-B8420311A44E}" type="pres">
      <dgm:prSet presAssocID="{917118BE-A0E2-4F69-A376-6024209AABD5}" presName="ThreeConn_2-3" presStyleLbl="fgAccFollowNode1" presStyleIdx="1" presStyleCnt="2">
        <dgm:presLayoutVars>
          <dgm:bulletEnabled val="1"/>
        </dgm:presLayoutVars>
      </dgm:prSet>
      <dgm:spPr/>
    </dgm:pt>
    <dgm:pt modelId="{B33F6AE6-023F-4BC8-B9CA-4622B1ABD15F}" type="pres">
      <dgm:prSet presAssocID="{917118BE-A0E2-4F69-A376-6024209AABD5}" presName="ThreeNodes_1_text" presStyleLbl="node1" presStyleIdx="2" presStyleCnt="3">
        <dgm:presLayoutVars>
          <dgm:bulletEnabled val="1"/>
        </dgm:presLayoutVars>
      </dgm:prSet>
      <dgm:spPr/>
    </dgm:pt>
    <dgm:pt modelId="{3F27C01A-1E0D-4D4A-8AAB-95565C17B846}" type="pres">
      <dgm:prSet presAssocID="{917118BE-A0E2-4F69-A376-6024209AABD5}" presName="ThreeNodes_2_text" presStyleLbl="node1" presStyleIdx="2" presStyleCnt="3">
        <dgm:presLayoutVars>
          <dgm:bulletEnabled val="1"/>
        </dgm:presLayoutVars>
      </dgm:prSet>
      <dgm:spPr/>
    </dgm:pt>
    <dgm:pt modelId="{A70DD202-52D1-4345-84E5-180231AE822F}" type="pres">
      <dgm:prSet presAssocID="{917118BE-A0E2-4F69-A376-6024209AABD5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460D6209-D079-4595-8C4F-F52905736635}" type="presOf" srcId="{7B5EB9FF-5FC5-47A7-A2A1-678336935AC0}" destId="{3F27C01A-1E0D-4D4A-8AAB-95565C17B846}" srcOrd="1" destOrd="0" presId="urn:microsoft.com/office/officeart/2005/8/layout/vProcess5"/>
    <dgm:cxn modelId="{D1837613-96F7-4139-855E-EFE62D56D093}" type="presOf" srcId="{1C2AAE83-AC37-49BE-8040-7EC61413B9C4}" destId="{5385DA69-F068-43AE-86AB-CEEEA22A48C4}" srcOrd="0" destOrd="0" presId="urn:microsoft.com/office/officeart/2005/8/layout/vProcess5"/>
    <dgm:cxn modelId="{FC8ED31B-171E-4B92-A04B-C47C7DD91F8F}" type="presOf" srcId="{8D10746A-E827-4CD5-91C2-715F8F51BE49}" destId="{B33F6AE6-023F-4BC8-B9CA-4622B1ABD15F}" srcOrd="1" destOrd="1" presId="urn:microsoft.com/office/officeart/2005/8/layout/vProcess5"/>
    <dgm:cxn modelId="{56F82235-F105-478E-97BB-BC8EF868F3B3}" type="presOf" srcId="{52FDB3C7-B599-4AB4-90F4-94F73449DE16}" destId="{A70DD202-52D1-4345-84E5-180231AE822F}" srcOrd="1" destOrd="0" presId="urn:microsoft.com/office/officeart/2005/8/layout/vProcess5"/>
    <dgm:cxn modelId="{E2B5E53C-64CD-4EAA-8871-10210E0A0A74}" srcId="{917118BE-A0E2-4F69-A376-6024209AABD5}" destId="{1C2AAE83-AC37-49BE-8040-7EC61413B9C4}" srcOrd="0" destOrd="0" parTransId="{0421CED6-3233-41AE-B7DC-EFEC7593E354}" sibTransId="{395B0C3A-A902-4E9C-8DA9-4EF0FB4A8115}"/>
    <dgm:cxn modelId="{7B89423D-F529-4B8C-BF61-C7063A05AAE4}" type="presOf" srcId="{7D786770-899F-43FD-B5B2-23BB6886D220}" destId="{A70DD202-52D1-4345-84E5-180231AE822F}" srcOrd="1" destOrd="1" presId="urn:microsoft.com/office/officeart/2005/8/layout/vProcess5"/>
    <dgm:cxn modelId="{AEDC3F47-0667-43B1-80E4-0A1F74249FFF}" srcId="{1C2AAE83-AC37-49BE-8040-7EC61413B9C4}" destId="{8D10746A-E827-4CD5-91C2-715F8F51BE49}" srcOrd="0" destOrd="0" parTransId="{F2CB255E-2A4D-4CDB-B868-1D6023FE5A1F}" sibTransId="{5783DD00-F6EE-44FB-9F07-3FE61F777CEB}"/>
    <dgm:cxn modelId="{7E1B216A-68B1-4699-9764-68C0817732B5}" srcId="{52FDB3C7-B599-4AB4-90F4-94F73449DE16}" destId="{7D786770-899F-43FD-B5B2-23BB6886D220}" srcOrd="0" destOrd="0" parTransId="{6EF1916E-821F-4A04-ABD1-C6841F810266}" sibTransId="{CFB491C0-7017-4403-A838-F4F6D9E3DD3D}"/>
    <dgm:cxn modelId="{4F35826E-7392-4306-9030-48CA266D83F4}" type="presOf" srcId="{7B5EB9FF-5FC5-47A7-A2A1-678336935AC0}" destId="{5AB5F4BD-53D1-47E6-9201-F030792426D3}" srcOrd="0" destOrd="0" presId="urn:microsoft.com/office/officeart/2005/8/layout/vProcess5"/>
    <dgm:cxn modelId="{77C57B71-FF8B-4DBA-91AC-756F4CB34241}" type="presOf" srcId="{917118BE-A0E2-4F69-A376-6024209AABD5}" destId="{A8257A00-50CB-4B4F-8ABC-4E55B7CF8594}" srcOrd="0" destOrd="0" presId="urn:microsoft.com/office/officeart/2005/8/layout/vProcess5"/>
    <dgm:cxn modelId="{D3813A78-6121-4914-BF2E-7292F9CC9CC7}" srcId="{917118BE-A0E2-4F69-A376-6024209AABD5}" destId="{52FDB3C7-B599-4AB4-90F4-94F73449DE16}" srcOrd="2" destOrd="0" parTransId="{76EC351E-7F5D-4514-801E-FE781B965E53}" sibTransId="{013F126B-25A8-46B8-A4F3-64BA7C1132E8}"/>
    <dgm:cxn modelId="{07597085-079E-4BB4-B41E-0DF327ED4CA1}" type="presOf" srcId="{8D10746A-E827-4CD5-91C2-715F8F51BE49}" destId="{5385DA69-F068-43AE-86AB-CEEEA22A48C4}" srcOrd="0" destOrd="1" presId="urn:microsoft.com/office/officeart/2005/8/layout/vProcess5"/>
    <dgm:cxn modelId="{CD5EF68B-987A-4CC6-B158-DAE92AD6D8AF}" type="presOf" srcId="{395B0C3A-A902-4E9C-8DA9-4EF0FB4A8115}" destId="{CA0B3BCE-D6FF-4681-8295-373A6A3CFAD7}" srcOrd="0" destOrd="0" presId="urn:microsoft.com/office/officeart/2005/8/layout/vProcess5"/>
    <dgm:cxn modelId="{35106F9C-0FD1-41D9-9C88-C545F43BA1AD}" type="presOf" srcId="{7D786770-899F-43FD-B5B2-23BB6886D220}" destId="{B110784C-C149-4462-90D4-CA58B8CE6C87}" srcOrd="0" destOrd="1" presId="urn:microsoft.com/office/officeart/2005/8/layout/vProcess5"/>
    <dgm:cxn modelId="{363E81A2-EDC8-4118-9810-5CA4EF749FBD}" type="presOf" srcId="{1C2AAE83-AC37-49BE-8040-7EC61413B9C4}" destId="{B33F6AE6-023F-4BC8-B9CA-4622B1ABD15F}" srcOrd="1" destOrd="0" presId="urn:microsoft.com/office/officeart/2005/8/layout/vProcess5"/>
    <dgm:cxn modelId="{192056A6-70CF-4C9C-BEBE-04AA04323D4D}" type="presOf" srcId="{52FDB3C7-B599-4AB4-90F4-94F73449DE16}" destId="{B110784C-C149-4462-90D4-CA58B8CE6C87}" srcOrd="0" destOrd="0" presId="urn:microsoft.com/office/officeart/2005/8/layout/vProcess5"/>
    <dgm:cxn modelId="{67F2BAC3-6A2A-407A-B388-B8979F2EBB6C}" type="presOf" srcId="{82EF9A28-D4FC-4B58-86B2-E338689EDBE2}" destId="{EDF859CA-DCBA-4268-A2F6-B8420311A44E}" srcOrd="0" destOrd="0" presId="urn:microsoft.com/office/officeart/2005/8/layout/vProcess5"/>
    <dgm:cxn modelId="{7C84AEDC-5188-4841-B1D9-14BAAED7A871}" srcId="{917118BE-A0E2-4F69-A376-6024209AABD5}" destId="{7B5EB9FF-5FC5-47A7-A2A1-678336935AC0}" srcOrd="1" destOrd="0" parTransId="{07C4A84E-184A-4147-BB1D-A9EAB4F395BB}" sibTransId="{82EF9A28-D4FC-4B58-86B2-E338689EDBE2}"/>
    <dgm:cxn modelId="{D7D1502B-8095-4B2F-B1CA-0B52211B44C7}" type="presParOf" srcId="{A8257A00-50CB-4B4F-8ABC-4E55B7CF8594}" destId="{7CBB74A5-F8BC-41D0-B838-2288107A04A0}" srcOrd="0" destOrd="0" presId="urn:microsoft.com/office/officeart/2005/8/layout/vProcess5"/>
    <dgm:cxn modelId="{3A94DFA0-C57D-47AE-98C1-68D75FAA47ED}" type="presParOf" srcId="{A8257A00-50CB-4B4F-8ABC-4E55B7CF8594}" destId="{5385DA69-F068-43AE-86AB-CEEEA22A48C4}" srcOrd="1" destOrd="0" presId="urn:microsoft.com/office/officeart/2005/8/layout/vProcess5"/>
    <dgm:cxn modelId="{21FCAD28-0299-4A4C-A8A7-C12C9DFED31E}" type="presParOf" srcId="{A8257A00-50CB-4B4F-8ABC-4E55B7CF8594}" destId="{5AB5F4BD-53D1-47E6-9201-F030792426D3}" srcOrd="2" destOrd="0" presId="urn:microsoft.com/office/officeart/2005/8/layout/vProcess5"/>
    <dgm:cxn modelId="{34E91736-CD96-4B9A-99D8-CF1242BC58E8}" type="presParOf" srcId="{A8257A00-50CB-4B4F-8ABC-4E55B7CF8594}" destId="{B110784C-C149-4462-90D4-CA58B8CE6C87}" srcOrd="3" destOrd="0" presId="urn:microsoft.com/office/officeart/2005/8/layout/vProcess5"/>
    <dgm:cxn modelId="{FD65EDB2-625A-4B0D-85E8-7DC99C3809EF}" type="presParOf" srcId="{A8257A00-50CB-4B4F-8ABC-4E55B7CF8594}" destId="{CA0B3BCE-D6FF-4681-8295-373A6A3CFAD7}" srcOrd="4" destOrd="0" presId="urn:microsoft.com/office/officeart/2005/8/layout/vProcess5"/>
    <dgm:cxn modelId="{193D220D-560E-4063-805C-CC5C9018621E}" type="presParOf" srcId="{A8257A00-50CB-4B4F-8ABC-4E55B7CF8594}" destId="{EDF859CA-DCBA-4268-A2F6-B8420311A44E}" srcOrd="5" destOrd="0" presId="urn:microsoft.com/office/officeart/2005/8/layout/vProcess5"/>
    <dgm:cxn modelId="{D5DBA557-E6AC-429B-B9A1-FA8641446456}" type="presParOf" srcId="{A8257A00-50CB-4B4F-8ABC-4E55B7CF8594}" destId="{B33F6AE6-023F-4BC8-B9CA-4622B1ABD15F}" srcOrd="6" destOrd="0" presId="urn:microsoft.com/office/officeart/2005/8/layout/vProcess5"/>
    <dgm:cxn modelId="{207203AC-1768-42E6-8624-D70E6107EDFE}" type="presParOf" srcId="{A8257A00-50CB-4B4F-8ABC-4E55B7CF8594}" destId="{3F27C01A-1E0D-4D4A-8AAB-95565C17B846}" srcOrd="7" destOrd="0" presId="urn:microsoft.com/office/officeart/2005/8/layout/vProcess5"/>
    <dgm:cxn modelId="{24A2CDE8-2EDD-428A-B3E6-309416C8F948}" type="presParOf" srcId="{A8257A00-50CB-4B4F-8ABC-4E55B7CF8594}" destId="{A70DD202-52D1-4345-84E5-180231AE822F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85DA69-F068-43AE-86AB-CEEEA22A48C4}">
      <dsp:nvSpPr>
        <dsp:cNvPr id="0" name=""/>
        <dsp:cNvSpPr/>
      </dsp:nvSpPr>
      <dsp:spPr>
        <a:xfrm>
          <a:off x="0" y="0"/>
          <a:ext cx="5807380" cy="15794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Web Archiving today is a system that is for the most part many independent centralized servers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We currently trust the hosts of the centralized servers</a:t>
          </a:r>
        </a:p>
      </dsp:txBody>
      <dsp:txXfrm>
        <a:off x="46260" y="46260"/>
        <a:ext cx="4103048" cy="1486913"/>
      </dsp:txXfrm>
    </dsp:sp>
    <dsp:sp modelId="{5AB5F4BD-53D1-47E6-9201-F030792426D3}">
      <dsp:nvSpPr>
        <dsp:cNvPr id="0" name=""/>
        <dsp:cNvSpPr/>
      </dsp:nvSpPr>
      <dsp:spPr>
        <a:xfrm>
          <a:off x="512415" y="1842672"/>
          <a:ext cx="5807380" cy="15794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Can a cryptographic protocol that allows us to prove historical content without the need to trust a third party be built or utilized?</a:t>
          </a:r>
          <a:endParaRPr lang="en-US" sz="1800" kern="1200"/>
        </a:p>
      </dsp:txBody>
      <dsp:txXfrm>
        <a:off x="558675" y="1888932"/>
        <a:ext cx="4175812" cy="1486913"/>
      </dsp:txXfrm>
    </dsp:sp>
    <dsp:sp modelId="{B110784C-C149-4462-90D4-CA58B8CE6C87}">
      <dsp:nvSpPr>
        <dsp:cNvPr id="0" name=""/>
        <dsp:cNvSpPr/>
      </dsp:nvSpPr>
      <dsp:spPr>
        <a:xfrm>
          <a:off x="1024831" y="3685345"/>
          <a:ext cx="5807380" cy="157943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What requirements would the archiving community have for a system that cryptographically verifies the web content?</a:t>
          </a:r>
          <a:endParaRPr lang="en-US" sz="1800" kern="1200"/>
        </a:p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kern="1200" dirty="0">
              <a:latin typeface="Century Gothic" panose="020B0502020202020204"/>
            </a:rPr>
            <a:t>8 Requirements are derived and presented</a:t>
          </a:r>
        </a:p>
      </dsp:txBody>
      <dsp:txXfrm>
        <a:off x="1071091" y="3731605"/>
        <a:ext cx="4175812" cy="1486913"/>
      </dsp:txXfrm>
    </dsp:sp>
    <dsp:sp modelId="{CA0B3BCE-D6FF-4681-8295-373A6A3CFAD7}">
      <dsp:nvSpPr>
        <dsp:cNvPr id="0" name=""/>
        <dsp:cNvSpPr/>
      </dsp:nvSpPr>
      <dsp:spPr>
        <a:xfrm>
          <a:off x="4780748" y="1197737"/>
          <a:ext cx="1026631" cy="102663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011740" y="1197737"/>
        <a:ext cx="564647" cy="772540"/>
      </dsp:txXfrm>
    </dsp:sp>
    <dsp:sp modelId="{EDF859CA-DCBA-4268-A2F6-B8420311A44E}">
      <dsp:nvSpPr>
        <dsp:cNvPr id="0" name=""/>
        <dsp:cNvSpPr/>
      </dsp:nvSpPr>
      <dsp:spPr>
        <a:xfrm>
          <a:off x="5293164" y="3029880"/>
          <a:ext cx="1026631" cy="1026631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5524156" y="3029880"/>
        <a:ext cx="564647" cy="7725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2565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547024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023838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507260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60374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342959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460655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237033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823106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449495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082872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461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  <p:sldLayoutId id="2147483856" r:id="rId2"/>
    <p:sldLayoutId id="2147483857" r:id="rId3"/>
    <p:sldLayoutId id="2147483858" r:id="rId4"/>
    <p:sldLayoutId id="2147483859" r:id="rId5"/>
    <p:sldLayoutId id="2147483860" r:id="rId6"/>
    <p:sldLayoutId id="2147483861" r:id="rId7"/>
    <p:sldLayoutId id="2147483862" r:id="rId8"/>
    <p:sldLayoutId id="2147483863" r:id="rId9"/>
    <p:sldLayoutId id="2147483864" r:id="rId10"/>
    <p:sldLayoutId id="2147483865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6ED9CA89-7B17-4886-8C20-C07D3843BA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prstClr val="white"/>
            </a:duotone>
          </a:blip>
          <a:srcRect l="18548" t="4651" r="11218" b="1"/>
          <a:stretch/>
        </p:blipFill>
        <p:spPr>
          <a:xfrm>
            <a:off x="5123543" y="-1"/>
            <a:ext cx="7065281" cy="6858001"/>
          </a:xfrm>
          <a:custGeom>
            <a:avLst/>
            <a:gdLst/>
            <a:ahLst/>
            <a:cxnLst/>
            <a:rect l="l" t="t" r="r" b="b"/>
            <a:pathLst>
              <a:path w="7065281" h="6858001">
                <a:moveTo>
                  <a:pt x="379987" y="0"/>
                </a:moveTo>
                <a:lnTo>
                  <a:pt x="7065281" y="0"/>
                </a:lnTo>
                <a:lnTo>
                  <a:pt x="7065281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90AFC7-1C4E-4A7A-A3C2-6F4757D1B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6" y="1678666"/>
            <a:ext cx="5123515" cy="338826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3200" b="1"/>
              <a:t>Difficulties of Timestamping Archived Web Pages</a:t>
            </a:r>
            <a:br>
              <a:rPr lang="en-US" sz="3200" b="1" dirty="0"/>
            </a:br>
            <a:br>
              <a:rPr lang="en-US" sz="3200" dirty="0"/>
            </a:br>
            <a:r>
              <a:rPr lang="en-US" sz="3200"/>
              <a:t>Mohamed Aturban, Michael L. Nelson, and Michele C. Weigle</a:t>
            </a: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/>
              <a:t>Presented by Peter Foytik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A31EDF-EB34-4B49-A411-0EA001D2A033}"/>
              </a:ext>
            </a:extLst>
          </p:cNvPr>
          <p:cNvSpPr txBox="1"/>
          <p:nvPr/>
        </p:nvSpPr>
        <p:spPr>
          <a:xfrm>
            <a:off x="1256872" y="5298039"/>
            <a:ext cx="49093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>
                <a:solidFill>
                  <a:srgbClr val="222222"/>
                </a:solidFill>
                <a:latin typeface="Arial"/>
                <a:cs typeface="Arial"/>
              </a:rPr>
              <a:t>Aturban, Mohamed, Michael L. Nelson, and Michele C. Weigle. "Difficulties of timestamping archived web pages." </a:t>
            </a:r>
            <a:r>
              <a:rPr lang="en-US" sz="1200" i="1">
                <a:solidFill>
                  <a:srgbClr val="222222"/>
                </a:solidFill>
                <a:latin typeface="Arial"/>
                <a:cs typeface="Arial"/>
              </a:rPr>
              <a:t>arXiv preprint arXiv:1712.03140</a:t>
            </a:r>
            <a:r>
              <a:rPr lang="en-US" sz="1200">
                <a:solidFill>
                  <a:srgbClr val="222222"/>
                </a:solidFill>
                <a:latin typeface="Arial"/>
                <a:cs typeface="Arial"/>
              </a:rPr>
              <a:t> (2017).</a:t>
            </a:r>
            <a:endParaRPr lang="en-US" sz="12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0E2ADB-47E2-4E36-B27F-461E4C453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78841E-0D7B-415B-854F-000AE5D3E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896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090BE-0768-4253-AFE3-3E9F4C785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Archive-Escapes + Same-Origin Escapes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C3EF8-C261-4A91-BEC2-9374F9CB7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Combination of Archive-Escapes and Same-Origin Escapes</a:t>
            </a:r>
          </a:p>
          <a:p>
            <a:endParaRPr lang="en-US" dirty="0"/>
          </a:p>
          <a:p>
            <a:r>
              <a:rPr lang="en-US"/>
              <a:t>The attacker first utilizes the same-origin vulnerability in the iframe at the time of archival</a:t>
            </a:r>
            <a:endParaRPr lang="en-US" dirty="0"/>
          </a:p>
          <a:p>
            <a:endParaRPr lang="en-US" dirty="0"/>
          </a:p>
          <a:p>
            <a:r>
              <a:rPr lang="en-US"/>
              <a:t>Then the attacker can redirect the archival link through the iframe manipulation to outside links making an archive-escape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22F7AD-BA94-46C7-B441-4FCE84D6C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7F6C12-BE57-4154-947E-94EE14F46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2710355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090BE-0768-4253-AFE3-3E9F4C785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+mj-lt"/>
                <a:cs typeface="+mj-lt"/>
              </a:rPr>
              <a:t>Anachronism-Injection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C3EF8-C261-4A91-BEC2-9374F9CB7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When client browsers are redirected to timestamps very far in time from the original page</a:t>
            </a:r>
            <a:endParaRPr lang="en-US" dirty="0"/>
          </a:p>
          <a:p>
            <a:endParaRPr lang="en-US" dirty="0"/>
          </a:p>
          <a:p>
            <a:r>
              <a:rPr lang="en-US"/>
              <a:t>Wayback machine will attempt to reproduce a snapshot in time with all web elements</a:t>
            </a:r>
          </a:p>
          <a:p>
            <a:endParaRPr lang="en-US" dirty="0"/>
          </a:p>
          <a:p>
            <a:r>
              <a:rPr lang="en-US"/>
              <a:t>when time of archive not available, attempt to utilize a version in time with the smallest delta in time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D92C59-9365-4805-8AC2-556DFFABC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657741-4A44-4995-83A9-D656DE460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132189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5AF68-E207-4879-ABA1-75F4C4D58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205491"/>
            <a:ext cx="8945202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b="1"/>
              <a:t>The Evil Wayback Machine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6DF161D-53C6-496F-907E-ACCB4CF58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1498601"/>
            <a:ext cx="3650278" cy="48240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How can we independently verify the archived website we are looking at?</a:t>
            </a:r>
          </a:p>
          <a:p>
            <a:r>
              <a:rPr lang="en-US" dirty="0"/>
              <a:t>Can we do this without requiring the trust of a 3rd party?</a:t>
            </a:r>
            <a:endParaRPr lang="en-US" dirty="0">
              <a:cs typeface="Calibri"/>
            </a:endParaRPr>
          </a:p>
          <a:p>
            <a:pPr marL="383540" lvl="1"/>
            <a:r>
              <a:rPr lang="en-US" dirty="0"/>
              <a:t>3rd party includes:</a:t>
            </a:r>
            <a:endParaRPr lang="en-US" dirty="0">
              <a:cs typeface="Calibri"/>
            </a:endParaRPr>
          </a:p>
          <a:p>
            <a:pPr marL="566420" lvl="2"/>
            <a:r>
              <a:rPr lang="en-US" dirty="0"/>
              <a:t>Trusted authority to say it is true</a:t>
            </a:r>
            <a:endParaRPr lang="en-US" dirty="0">
              <a:cs typeface="Calibri"/>
            </a:endParaRPr>
          </a:p>
          <a:p>
            <a:pPr marL="566420" lvl="2"/>
            <a:r>
              <a:rPr lang="en-US" dirty="0"/>
              <a:t>Many redundant sources to verify truth</a:t>
            </a:r>
            <a:endParaRPr lang="en-US" dirty="0">
              <a:cs typeface="Calibri"/>
            </a:endParaRPr>
          </a:p>
          <a:p>
            <a:pPr marL="566420" lvl="2"/>
            <a:endParaRPr lang="en-US" dirty="0">
              <a:cs typeface="Calibri"/>
            </a:endParaRPr>
          </a:p>
        </p:txBody>
      </p:sp>
      <p:pic>
        <p:nvPicPr>
          <p:cNvPr id="4" name="Picture 4" descr="A picture containing graphical user interface, chart&#10;&#10;Description automatically generated">
            <a:extLst>
              <a:ext uri="{FF2B5EF4-FFF2-40B4-BE49-F238E27FC236}">
                <a16:creationId xmlns:a16="http://schemas.microsoft.com/office/drawing/2014/main" id="{B34C4A83-144B-4EB2-B9EC-634652A80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8774" y="1465609"/>
            <a:ext cx="3785694" cy="4031560"/>
          </a:xfrm>
          <a:prstGeom prst="rect">
            <a:avLst/>
          </a:prstGeom>
        </p:spPr>
      </p:pic>
      <p:pic>
        <p:nvPicPr>
          <p:cNvPr id="5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C0DB4B7-AFA7-42E2-98E2-B4D30D27D3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656" y="1465445"/>
            <a:ext cx="3824771" cy="403188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17AF9-6472-4CC6-9E15-899C8487E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E0D6F8-BC25-4EA9-AB31-4CC7A2BC8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248903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B328A-E1FD-4D74-93FD-E78EC56FFD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Cryptography and Blockchain Background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EF5EE-F348-4EA4-A020-8EEF597CD3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C5FC98-20C5-49F7-BCBB-3D824C465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7312FC-5684-4E5D-95BA-67AA1D7EC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94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A8799-DA77-4BBC-B880-E05830A1C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592" y="223572"/>
            <a:ext cx="10164674" cy="1280890"/>
          </a:xfrm>
        </p:spPr>
        <p:txBody>
          <a:bodyPr>
            <a:normAutofit/>
          </a:bodyPr>
          <a:lstStyle/>
          <a:p>
            <a:r>
              <a:rPr lang="en-US" b="1"/>
              <a:t>Hash Function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EFC65AF-FC5A-4412-8454-3F7ACEC9C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880" y="1713524"/>
            <a:ext cx="5449848" cy="459823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>
                <a:solidFill>
                  <a:srgbClr val="000000"/>
                </a:solidFill>
              </a:rPr>
              <a:t>Publicly known function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000000"/>
                </a:solidFill>
              </a:rPr>
              <a:t>One to one representation</a:t>
            </a:r>
          </a:p>
          <a:p>
            <a:r>
              <a:rPr lang="en-US">
                <a:solidFill>
                  <a:srgbClr val="000000"/>
                </a:solidFill>
              </a:rPr>
              <a:t>Not Reversable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000000"/>
                </a:solidFill>
              </a:rPr>
              <a:t>Compressed fixed length output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000000"/>
                </a:solidFill>
              </a:rPr>
              <a:t>Integrity is everything</a:t>
            </a:r>
            <a:endParaRPr lang="en-US" dirty="0">
              <a:solidFill>
                <a:srgbClr val="000000"/>
              </a:solidFill>
            </a:endParaRPr>
          </a:p>
          <a:p>
            <a:pPr lvl="1"/>
            <a:r>
              <a:rPr lang="en-US">
                <a:ea typeface="+mn-lt"/>
                <a:cs typeface="+mn-lt"/>
              </a:rPr>
              <a:t>The state of being unimpaired; soundness.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>
                <a:solidFill>
                  <a:srgbClr val="404040"/>
                </a:solidFill>
              </a:rPr>
              <a:t>Some Uses:</a:t>
            </a:r>
            <a:endParaRPr lang="en-US" dirty="0">
              <a:solidFill>
                <a:srgbClr val="404040"/>
              </a:solidFill>
            </a:endParaRPr>
          </a:p>
          <a:p>
            <a:pPr lvl="1"/>
            <a:r>
              <a:rPr lang="en-US">
                <a:solidFill>
                  <a:srgbClr val="404040"/>
                </a:solidFill>
              </a:rPr>
              <a:t>Checksum</a:t>
            </a:r>
            <a:endParaRPr lang="en-US" dirty="0">
              <a:solidFill>
                <a:srgbClr val="404040"/>
              </a:solidFill>
            </a:endParaRPr>
          </a:p>
          <a:p>
            <a:pPr lvl="1"/>
            <a:r>
              <a:rPr lang="en-US">
                <a:solidFill>
                  <a:srgbClr val="404040"/>
                </a:solidFill>
              </a:rPr>
              <a:t>Check digits</a:t>
            </a:r>
            <a:endParaRPr lang="en-US" dirty="0">
              <a:solidFill>
                <a:srgbClr val="404040"/>
              </a:solidFill>
            </a:endParaRPr>
          </a:p>
          <a:p>
            <a:pPr lvl="1"/>
            <a:r>
              <a:rPr lang="en-US">
                <a:solidFill>
                  <a:srgbClr val="404040"/>
                </a:solidFill>
              </a:rPr>
              <a:t>Fingerprints</a:t>
            </a:r>
            <a:endParaRPr lang="en-US" dirty="0">
              <a:solidFill>
                <a:srgbClr val="404040"/>
              </a:solidFill>
            </a:endParaRPr>
          </a:p>
          <a:p>
            <a:pPr lvl="1"/>
            <a:endParaRPr lang="en-US" dirty="0">
              <a:solidFill>
                <a:srgbClr val="404040"/>
              </a:solidFill>
            </a:endParaRPr>
          </a:p>
          <a:p>
            <a:pPr lvl="1"/>
            <a:endParaRPr lang="en-US" dirty="0">
              <a:solidFill>
                <a:srgbClr val="404040"/>
              </a:solidFill>
            </a:endParaRPr>
          </a:p>
          <a:p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5CE9864E-2D78-4493-AD69-57DD4B076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840" y="1503350"/>
            <a:ext cx="6389472" cy="434210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5A8944-0463-4DBF-9C78-48F5C34AA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DEFC2D-58A8-4762-9058-37132FB2F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3089124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48066-47E6-48C0-88E6-9A5A30F12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917" y="342260"/>
            <a:ext cx="5982343" cy="1562740"/>
          </a:xfrm>
        </p:spPr>
        <p:txBody>
          <a:bodyPr>
            <a:normAutofit/>
          </a:bodyPr>
          <a:lstStyle/>
          <a:p>
            <a:r>
              <a:rPr lang="en-US" b="1"/>
              <a:t>Blockchain Background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CEA6DD0-404E-43A0-9A5E-411214B71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1713524"/>
            <a:ext cx="5122652" cy="4550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Simply a ledger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>
                <a:ea typeface="+mn-lt"/>
                <a:cs typeface="+mn-lt"/>
              </a:rPr>
              <a:t>Records in time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>
                <a:ea typeface="+mn-lt"/>
                <a:cs typeface="+mn-lt"/>
              </a:rPr>
              <a:t>Tracks states or identities</a:t>
            </a:r>
            <a:endParaRPr lang="en-US" dirty="0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Merkle Tree/ Hash Tree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/>
              <a:t>Hash of Hash</a:t>
            </a:r>
            <a:endParaRPr lang="en-US" dirty="0"/>
          </a:p>
          <a:p>
            <a:r>
              <a:rPr lang="en-US"/>
              <a:t>Centralized vs. Decentralized</a:t>
            </a:r>
          </a:p>
          <a:p>
            <a:pPr lvl="1"/>
            <a:r>
              <a:rPr lang="en-US"/>
              <a:t>Self Soverignty</a:t>
            </a:r>
            <a:endParaRPr lang="en-US" dirty="0"/>
          </a:p>
          <a:p>
            <a:r>
              <a:rPr lang="en-US"/>
              <a:t>Requires a consensus protocol to specify the order of transactions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624AE63A-DC3A-4A73-A3AE-7B6348A84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076" y="134511"/>
            <a:ext cx="5451627" cy="1894440"/>
          </a:xfrm>
          <a:prstGeom prst="rect">
            <a:avLst/>
          </a:prstGeom>
        </p:spPr>
      </p:pic>
      <p:pic>
        <p:nvPicPr>
          <p:cNvPr id="3" name="Picture 4" descr="Shape, polygon&#10;&#10;Description automatically generated">
            <a:extLst>
              <a:ext uri="{FF2B5EF4-FFF2-40B4-BE49-F238E27FC236}">
                <a16:creationId xmlns:a16="http://schemas.microsoft.com/office/drawing/2014/main" id="{64F9C16C-96D6-459A-B67A-DDE8599E5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1110" y="2263331"/>
            <a:ext cx="5371122" cy="3753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313896-B9BD-46D7-81FF-A31CF468F23D}"/>
              </a:ext>
            </a:extLst>
          </p:cNvPr>
          <p:cNvSpPr txBox="1"/>
          <p:nvPr/>
        </p:nvSpPr>
        <p:spPr>
          <a:xfrm>
            <a:off x="6329734" y="6012120"/>
            <a:ext cx="5400429" cy="246221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solidFill>
                  <a:srgbClr val="383B62"/>
                </a:solidFill>
                <a:latin typeface="source sans pro"/>
                <a:ea typeface="source sans pro"/>
              </a:rPr>
              <a:t>Baran, P. (1964). On Distributed Communications, Memorandum RM-3420-PR.</a:t>
            </a:r>
            <a:endParaRPr lang="en-US" sz="10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E8A83A-DCB6-4F95-89EC-385BC97B885A}"/>
              </a:ext>
            </a:extLst>
          </p:cNvPr>
          <p:cNvSpPr txBox="1"/>
          <p:nvPr/>
        </p:nvSpPr>
        <p:spPr>
          <a:xfrm>
            <a:off x="6280206" y="2028774"/>
            <a:ext cx="5452912" cy="400110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solidFill>
                  <a:srgbClr val="222222"/>
                </a:solidFill>
                <a:latin typeface="Arial"/>
                <a:cs typeface="Arial"/>
              </a:rPr>
              <a:t>Foytik, Peter, and Sachin S. Shetty. "Blockchain Evaluation Platform." </a:t>
            </a:r>
            <a:r>
              <a:rPr lang="en-US" sz="1000" i="1">
                <a:solidFill>
                  <a:srgbClr val="222222"/>
                </a:solidFill>
                <a:latin typeface="Arial"/>
                <a:cs typeface="Arial"/>
              </a:rPr>
              <a:t>Blockchain for Distributed Systems Security</a:t>
            </a:r>
            <a:r>
              <a:rPr lang="en-US" sz="1000">
                <a:solidFill>
                  <a:srgbClr val="222222"/>
                </a:solidFill>
                <a:latin typeface="Arial"/>
                <a:cs typeface="Arial"/>
              </a:rPr>
              <a:t> (2019): 275-310.</a:t>
            </a:r>
            <a:endParaRPr lang="en-US" sz="100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70006-1902-45C7-8745-D3F4605DB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7AC79AB-0C9E-4F5A-B222-22C01F11E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2615376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349EE-3422-45C0-ACAC-A4B5AD75E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Bitcoin Blockchain and its Consensus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3F17F-4946-469A-B23E-98305CE03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Really the only "at scale" production blockchain system</a:t>
            </a:r>
          </a:p>
          <a:p>
            <a:endParaRPr lang="en-US" dirty="0"/>
          </a:p>
          <a:p>
            <a:r>
              <a:rPr lang="en-US"/>
              <a:t>Transaction Order is determined by a computational race</a:t>
            </a:r>
            <a:endParaRPr lang="en-US" dirty="0"/>
          </a:p>
          <a:p>
            <a:pPr lvl="1"/>
            <a:r>
              <a:rPr lang="en-US"/>
              <a:t>Who can guess the best hash value first! (proof of work)</a:t>
            </a:r>
            <a:endParaRPr lang="en-US" dirty="0"/>
          </a:p>
          <a:p>
            <a:pPr lvl="2"/>
            <a:r>
              <a:rPr lang="en-US"/>
              <a:t>"Best hash" gets harder based on the hash power of the network</a:t>
            </a:r>
            <a:endParaRPr lang="en-US" dirty="0"/>
          </a:p>
          <a:p>
            <a:pPr lvl="2"/>
            <a:r>
              <a:rPr lang="en-US"/>
              <a:t>Difficulty adjusts in order to keep block rate near 10 minute intervals</a:t>
            </a:r>
            <a:endParaRPr lang="en-US" dirty="0"/>
          </a:p>
          <a:p>
            <a:pPr lvl="1"/>
            <a:r>
              <a:rPr lang="en-US"/>
              <a:t>New transactions build on the longest chain that the miner sees</a:t>
            </a:r>
            <a:endParaRPr lang="en-US" dirty="0"/>
          </a:p>
          <a:p>
            <a:pPr lvl="1"/>
            <a:r>
              <a:rPr lang="en-US"/>
              <a:t>Inevitably longest</a:t>
            </a:r>
            <a:r>
              <a:rPr lang="en-US" dirty="0"/>
              <a:t> </a:t>
            </a:r>
            <a:r>
              <a:rPr lang="en-US"/>
              <a:t>chains will always succeed</a:t>
            </a:r>
            <a:endParaRPr lang="en-US" dirty="0"/>
          </a:p>
          <a:p>
            <a:pPr lvl="2"/>
            <a:r>
              <a:rPr lang="en-US"/>
              <a:t>Short chain transactions will need to re-work to add to the longest chain</a:t>
            </a:r>
            <a:endParaRPr lang="en-US" dirty="0"/>
          </a:p>
          <a:p>
            <a:pPr lvl="2"/>
            <a:r>
              <a:rPr lang="en-US"/>
              <a:t>Important point to how Nakamoto consensus works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26A0C2-547A-4C9F-960E-EF58BBAD4F9F}"/>
              </a:ext>
            </a:extLst>
          </p:cNvPr>
          <p:cNvSpPr txBox="1"/>
          <p:nvPr/>
        </p:nvSpPr>
        <p:spPr>
          <a:xfrm>
            <a:off x="2370016" y="6140938"/>
            <a:ext cx="778412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/>
              <a:t>Nakamoto, S.: Bitcoin: A peer-to-peer electronic cash system (2008), https://</a:t>
            </a:r>
            <a:r>
              <a:rPr lang="en-US" sz="1200" dirty="0"/>
              <a:t>bitcoin.org/bitcoin.pdf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13D61-FCE5-4261-80F5-BDBEB471B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0549D-5F1B-45BB-A6F1-12C3FDB68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826868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01D92-67E4-4C15-8219-0F9DA0FD9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978" y="174725"/>
            <a:ext cx="6012750" cy="1261352"/>
          </a:xfrm>
        </p:spPr>
        <p:txBody>
          <a:bodyPr>
            <a:normAutofit/>
          </a:bodyPr>
          <a:lstStyle/>
          <a:p>
            <a:r>
              <a:rPr lang="en-US" b="1"/>
              <a:t>Blockchain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AEA73-2E30-481B-B1AD-09F93DE57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18" y="1273909"/>
            <a:ext cx="5430310" cy="461777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>
                <a:solidFill>
                  <a:srgbClr val="000000"/>
                </a:solidFill>
              </a:rPr>
              <a:t>Blockchains are often talked about as "the new solution to everything"</a:t>
            </a:r>
          </a:p>
          <a:p>
            <a:pPr>
              <a:lnSpc>
                <a:spcPct val="90000"/>
              </a:lnSpc>
            </a:pPr>
            <a:r>
              <a:rPr lang="en-US" sz="2400">
                <a:solidFill>
                  <a:srgbClr val="000000"/>
                </a:solidFill>
              </a:rPr>
              <a:t>Blockchains </a:t>
            </a:r>
            <a:r>
              <a:rPr lang="en-US" sz="2400" b="1">
                <a:solidFill>
                  <a:srgbClr val="000000"/>
                </a:solidFill>
              </a:rPr>
              <a:t>do not</a:t>
            </a:r>
            <a:r>
              <a:rPr lang="en-US" sz="2400">
                <a:solidFill>
                  <a:srgbClr val="000000"/>
                </a:solidFill>
              </a:rPr>
              <a:t>:</a:t>
            </a:r>
          </a:p>
          <a:p>
            <a:pPr lvl="1">
              <a:lnSpc>
                <a:spcPct val="90000"/>
              </a:lnSpc>
            </a:pPr>
            <a:r>
              <a:rPr lang="en-US">
                <a:solidFill>
                  <a:srgbClr val="000000"/>
                </a:solidFill>
              </a:rPr>
              <a:t>Add privacy</a:t>
            </a:r>
          </a:p>
          <a:p>
            <a:pPr lvl="1">
              <a:lnSpc>
                <a:spcPct val="90000"/>
              </a:lnSpc>
            </a:pPr>
            <a:r>
              <a:rPr lang="en-US">
                <a:solidFill>
                  <a:srgbClr val="000000"/>
                </a:solidFill>
              </a:rPr>
              <a:t>Add security</a:t>
            </a:r>
          </a:p>
          <a:p>
            <a:pPr lvl="1">
              <a:lnSpc>
                <a:spcPct val="90000"/>
              </a:lnSpc>
            </a:pPr>
            <a:r>
              <a:rPr lang="en-US">
                <a:solidFill>
                  <a:srgbClr val="000000"/>
                </a:solidFill>
              </a:rPr>
              <a:t>Add confidentiality</a:t>
            </a:r>
          </a:p>
          <a:p>
            <a:pPr lvl="1">
              <a:lnSpc>
                <a:spcPct val="90000"/>
              </a:lnSpc>
            </a:pPr>
            <a:r>
              <a:rPr lang="en-US">
                <a:solidFill>
                  <a:srgbClr val="000000"/>
                </a:solidFill>
              </a:rPr>
              <a:t>Add performance</a:t>
            </a:r>
          </a:p>
          <a:p>
            <a:pPr lvl="1">
              <a:lnSpc>
                <a:spcPct val="90000"/>
              </a:lnSpc>
            </a:pPr>
            <a:r>
              <a:rPr lang="en-US">
                <a:solidFill>
                  <a:srgbClr val="000000"/>
                </a:solidFill>
              </a:rPr>
              <a:t>Act as a new database</a:t>
            </a:r>
          </a:p>
          <a:p>
            <a:pPr lvl="1">
              <a:lnSpc>
                <a:spcPct val="90000"/>
              </a:lnSpc>
            </a:pPr>
            <a:endParaRPr lang="en-US">
              <a:solidFill>
                <a:srgbClr val="000000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>
                <a:solidFill>
                  <a:srgbClr val="000000"/>
                </a:solidFill>
              </a:rPr>
              <a:t>Blockchain technology brings one aspect to the tech toolbox</a:t>
            </a:r>
          </a:p>
          <a:p>
            <a:pPr lvl="1">
              <a:lnSpc>
                <a:spcPct val="90000"/>
              </a:lnSpc>
            </a:pPr>
            <a:r>
              <a:rPr lang="en-US" b="1" u="sng">
                <a:solidFill>
                  <a:srgbClr val="000000"/>
                </a:solidFill>
              </a:rPr>
              <a:t>Decentralized Integrity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C34312E2-B0AF-436A-8B27-96D84188B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3048" y="596260"/>
            <a:ext cx="3729363" cy="52477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625D15-9BF1-469C-86FB-D3E9807B639D}"/>
              </a:ext>
            </a:extLst>
          </p:cNvPr>
          <p:cNvSpPr txBox="1"/>
          <p:nvPr/>
        </p:nvSpPr>
        <p:spPr>
          <a:xfrm>
            <a:off x="6161454" y="5847618"/>
            <a:ext cx="4782771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/>
              <a:t>"Blockchains are like grappling hooks, in that it's extremely cool when you encounter a problem for which they're the right solution, but it happens way too rarely in real life."</a:t>
            </a:r>
          </a:p>
          <a:p>
            <a:r>
              <a:rPr lang="en-US" sz="1000" dirty="0">
                <a:ea typeface="+mn-lt"/>
                <a:cs typeface="+mn-lt"/>
              </a:rPr>
              <a:t>https://xkcd.com/2267/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643B28-F6AE-4CF9-8E9C-FF2822D2F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A24AB-06CE-4433-829D-D0B78DDCA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36485714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0B010-3658-4241-97FD-AE0A7E04A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Existing Solutions to these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1258B-D52D-480B-B2A5-D34801CE9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318"/>
            <a:ext cx="10525369" cy="47616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OriginStamp</a:t>
            </a:r>
          </a:p>
          <a:p>
            <a:pPr lvl="1"/>
            <a:r>
              <a:rPr lang="en-US"/>
              <a:t>Allows users to submit plain text, a hash value, or any file format</a:t>
            </a:r>
          </a:p>
          <a:p>
            <a:pPr lvl="1"/>
            <a:r>
              <a:rPr lang="en-US"/>
              <a:t>The data is stored in the user's browser</a:t>
            </a:r>
          </a:p>
          <a:p>
            <a:pPr lvl="1"/>
            <a:r>
              <a:rPr lang="en-US"/>
              <a:t>The hash is then sent to the OriginStamp server</a:t>
            </a:r>
            <a:endParaRPr lang="en-US" dirty="0"/>
          </a:p>
          <a:p>
            <a:pPr lvl="1"/>
            <a:r>
              <a:rPr lang="en-US"/>
              <a:t>Once a day OriginStamp transacts a hash of all the hashes it has received to the bitcoin network</a:t>
            </a:r>
            <a:endParaRPr lang="en-US" dirty="0"/>
          </a:p>
          <a:p>
            <a:pPr lvl="1"/>
            <a:r>
              <a:rPr lang="en-US"/>
              <a:t>The user can then verify the text or file is authentic by comparing it to the hash stored on the bitcoin ledger (query'ed through OriginStamp API or their website)</a:t>
            </a:r>
            <a:endParaRPr lang="en-US" dirty="0"/>
          </a:p>
          <a:p>
            <a:r>
              <a:rPr lang="en-US"/>
              <a:t>Others include</a:t>
            </a:r>
            <a:endParaRPr lang="en-US" dirty="0"/>
          </a:p>
          <a:p>
            <a:pPr lvl="1"/>
            <a:r>
              <a:rPr lang="en-US"/>
              <a:t>Chainpoint, Tangible.io, Proof of Existence, and OpenTimeStamps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6786CA-8DFA-4178-A49C-5DD9E8305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5144-D50B-4D55-A541-44284EF81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6381982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41EB6-A6F0-415A-8D6B-7E7542966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268" y="2786768"/>
            <a:ext cx="3791215" cy="3343669"/>
          </a:xfrm>
        </p:spPr>
        <p:txBody>
          <a:bodyPr>
            <a:noAutofit/>
          </a:bodyPr>
          <a:lstStyle/>
          <a:p>
            <a:r>
              <a:rPr lang="en-US" b="1">
                <a:solidFill>
                  <a:srgbClr val="000000"/>
                </a:solidFill>
              </a:rPr>
              <a:t>Papers Questions and Exploration</a:t>
            </a:r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7C7DDE80-CECF-4CF8-9D71-6A8E3B8924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0160790"/>
              </p:ext>
            </p:extLst>
          </p:nvPr>
        </p:nvGraphicFramePr>
        <p:xfrm>
          <a:off x="47131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C6B58453-F86C-4E98-9607-6C54797AB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19</a:t>
            </a:fld>
            <a:endParaRPr lang="en-US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F332EA34-FE3A-49FC-8673-4A418FE45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1108781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090BE-0768-4253-AFE3-3E9F4C785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High Level Topic of Paper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C3EF8-C261-4A91-BEC2-9374F9CB7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Web archived sites are run by many organizations</a:t>
            </a:r>
          </a:p>
          <a:p>
            <a:r>
              <a:rPr lang="en-US" dirty="0"/>
              <a:t>Everyone has some archived sources that they trust (maybe some they don’t)</a:t>
            </a:r>
          </a:p>
          <a:p>
            <a:pPr lvl="1"/>
            <a:r>
              <a:rPr lang="en-US" dirty="0"/>
              <a:t>We often take for granted this trust</a:t>
            </a:r>
          </a:p>
          <a:p>
            <a:r>
              <a:rPr lang="en-US" dirty="0"/>
              <a:t>What types of vulnerabilities exist with web archival systems?</a:t>
            </a:r>
          </a:p>
          <a:p>
            <a:r>
              <a:rPr lang="en-US" dirty="0"/>
              <a:t>Can Blockchain be a solution?</a:t>
            </a:r>
          </a:p>
          <a:p>
            <a:r>
              <a:rPr lang="en-US" dirty="0"/>
              <a:t>What are the list of requirements needed to achieve this solution?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F229E0-2F4D-40A3-BF9D-8A5C36E10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5E060D-C394-400C-8275-F24C11434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1398373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491F8-9C06-4E92-8C2F-3BE3244C98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Archive Requirements for Blockchains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EE476-1961-4684-B0F3-2B580E3B83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6A82E-622F-41D1-A5E3-DAFEE563B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Difficulties of Timestamping Archived Web Pages: presented by Peter Foytik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E7DED5-4C1D-49BC-971C-51B599C47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13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2948A-10FC-4078-A954-EC8F02B3D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Requirement 1: Repeatable Hash Values</a:t>
            </a:r>
          </a:p>
        </p:txBody>
      </p:sp>
      <p:pic>
        <p:nvPicPr>
          <p:cNvPr id="6" name="Picture 6" descr="Text, letter&#10;&#10;Description automatically generated">
            <a:extLst>
              <a:ext uri="{FF2B5EF4-FFF2-40B4-BE49-F238E27FC236}">
                <a16:creationId xmlns:a16="http://schemas.microsoft.com/office/drawing/2014/main" id="{80518842-E269-40E1-9DD5-D401C7FFFA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2443" y="2523274"/>
            <a:ext cx="8915400" cy="225581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D754BC-5DBD-4CDB-BCBA-A1D6146D3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BBAAC9-D9E7-4B88-83FD-E56DD287B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28153640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DE4E1-DE05-46A9-98C4-30B7B3505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582" y="624109"/>
            <a:ext cx="3698064" cy="56149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/>
              <a:t>Example Requirement </a:t>
            </a:r>
            <a:r>
              <a:rPr lang="en-US" b="1"/>
              <a:t>1: success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A606F913-3354-4C95-906E-20C25E917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0016" y="624110"/>
            <a:ext cx="6804596" cy="4389778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/>
              <a:t>Hash functions can quickly produce values for the raw html content of an archive</a:t>
            </a:r>
          </a:p>
          <a:p>
            <a:pPr lvl="1"/>
            <a:r>
              <a:rPr lang="en-US"/>
              <a:t>Appending the id_ tag at the end of the date provides results of raw html from web.archive.org</a:t>
            </a:r>
            <a:endParaRPr lang="en-US" dirty="0"/>
          </a:p>
          <a:p>
            <a:r>
              <a:rPr lang="en-US"/>
              <a:t>Hash functions show that grabbing the same raw html of an archive at different times produces the same Hash value</a:t>
            </a:r>
            <a:endParaRPr lang="en-US" dirty="0"/>
          </a:p>
          <a:p>
            <a:r>
              <a:rPr lang="en-US"/>
              <a:t>Below is an example of cnn.com archive for july 24, 2013 and its associated md5 hash value</a:t>
            </a:r>
            <a:endParaRPr lang="en-US" dirty="0"/>
          </a:p>
          <a:p>
            <a:pPr lvl="1"/>
            <a:r>
              <a:rPr lang="en-US"/>
              <a:t>The hash was generated at different times producing the same hash value (highlighted)</a:t>
            </a:r>
            <a:endParaRPr lang="en-US" dirty="0"/>
          </a:p>
          <a:p>
            <a:endParaRPr lang="en-US" dirty="0"/>
          </a:p>
        </p:txBody>
      </p:sp>
      <p:pic>
        <p:nvPicPr>
          <p:cNvPr id="9" name="Picture 9" descr="Text&#10;&#10;Description automatically generated">
            <a:extLst>
              <a:ext uri="{FF2B5EF4-FFF2-40B4-BE49-F238E27FC236}">
                <a16:creationId xmlns:a16="http://schemas.microsoft.com/office/drawing/2014/main" id="{765CC3F3-1ABA-4996-905D-771F6A640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30" y="4846286"/>
            <a:ext cx="6877621" cy="127276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167224E-8282-4E8F-AD54-EC9BE9D22182}"/>
              </a:ext>
            </a:extLst>
          </p:cNvPr>
          <p:cNvSpPr/>
          <p:nvPr/>
        </p:nvSpPr>
        <p:spPr>
          <a:xfrm>
            <a:off x="295059" y="5268925"/>
            <a:ext cx="3438768" cy="205154"/>
          </a:xfrm>
          <a:prstGeom prst="rect">
            <a:avLst/>
          </a:prstGeom>
          <a:solidFill>
            <a:srgbClr val="FFFF00">
              <a:alpha val="25000"/>
            </a:srgb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2702C4-E14B-4706-9B6C-39B9D44EA57D}"/>
              </a:ext>
            </a:extLst>
          </p:cNvPr>
          <p:cNvSpPr/>
          <p:nvPr/>
        </p:nvSpPr>
        <p:spPr>
          <a:xfrm>
            <a:off x="295059" y="5884210"/>
            <a:ext cx="3438768" cy="205154"/>
          </a:xfrm>
          <a:prstGeom prst="rect">
            <a:avLst/>
          </a:prstGeom>
          <a:solidFill>
            <a:srgbClr val="FFFF00">
              <a:alpha val="25000"/>
            </a:srgb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5D88FA-5BBB-4536-B0B3-76A7B7EB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FB145F-AD88-40A1-A4A5-5D54446F9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4645384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F200D-2F0A-4103-944F-AEA660DB6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Example </a:t>
            </a:r>
            <a:r>
              <a:rPr lang="en-US" b="1"/>
              <a:t>Requirement 1: unsuccess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8B2C91E-12A5-4981-9BCB-5BE7E6543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For HTML content only the hash value can be obtained</a:t>
            </a:r>
          </a:p>
          <a:p>
            <a:r>
              <a:rPr lang="en-US"/>
              <a:t>If changes are made to the archive a completely different hash function is generated</a:t>
            </a:r>
          </a:p>
          <a:p>
            <a:r>
              <a:rPr lang="en-US"/>
              <a:t>Easily shows that a change has been made</a:t>
            </a:r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524D2F01-9C3C-4A17-B329-77E8CDCDE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543" y="780563"/>
            <a:ext cx="6953577" cy="497180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CE4BC-7394-463A-9016-73B33E74C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3A6CB3-8FE5-4FC7-8C20-8209AFCA4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31644009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2948A-10FC-4078-A954-EC8F02B3D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Requirement 2: Hash a Composite Memento</a:t>
            </a:r>
          </a:p>
        </p:txBody>
      </p:sp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D9B64422-4160-4D08-A921-A29DFEB0F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2904" y="2462871"/>
            <a:ext cx="8915400" cy="231800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7EB77B-FB2A-4089-991C-67228816F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061AC4-5257-47E6-9449-98BAD2B37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17688960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96848-09D5-4C23-8793-C3171895A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Example Requirement 2: unsuccess 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351FB988-58B4-44AF-8FE0-21E8F3010C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5850" y="1834356"/>
            <a:ext cx="10020300" cy="4333875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F527A5-26DB-48CC-89FF-45AE1E950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6C990C-FEFE-411F-BCF0-36F74C687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6399288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52EC5-7077-457D-99E7-AFF79351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10215201" cy="1259894"/>
          </a:xfrm>
        </p:spPr>
        <p:txBody>
          <a:bodyPr>
            <a:normAutofit/>
          </a:bodyPr>
          <a:lstStyle/>
          <a:p>
            <a:r>
              <a:rPr lang="en-US" b="1"/>
              <a:t>Example Requirement 2: </a:t>
            </a:r>
            <a:r>
              <a:rPr lang="en-US" b="1" dirty="0"/>
              <a:t>success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E99ACB2-498C-44D8-9F54-2C30FED3E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An aggregated hash is utilized</a:t>
            </a:r>
          </a:p>
          <a:p>
            <a:pPr lvl="1"/>
            <a:r>
              <a:rPr lang="en-US"/>
              <a:t>Each element in the html is hashed from its source</a:t>
            </a:r>
          </a:p>
          <a:p>
            <a:pPr lvl="1"/>
            <a:r>
              <a:rPr lang="en-US"/>
              <a:t>The hash values are then combined in a single hash value</a:t>
            </a:r>
          </a:p>
          <a:p>
            <a:pPr lvl="2"/>
            <a:r>
              <a:rPr lang="en-US"/>
              <a:t>A Hash of the Hash values</a:t>
            </a:r>
            <a:endParaRPr lang="en-US" dirty="0"/>
          </a:p>
          <a:p>
            <a:r>
              <a:rPr lang="en-US"/>
              <a:t>Scripts exist to support this generation process</a:t>
            </a:r>
            <a:endParaRPr lang="en-US" dirty="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AB613C83-DCC1-4A37-A55A-BD015CA65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543" y="1693219"/>
            <a:ext cx="6953577" cy="314649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20C385-048B-466B-B5DD-8FE544F50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FD1A5-C246-4047-B614-A03DC7847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29486862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2948A-10FC-4078-A954-EC8F02B3D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Requirement 3: Avoie Archive-Specific Resources</a:t>
            </a:r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C8E05FFA-63A5-449B-AE07-98C81542E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2381128"/>
            <a:ext cx="8915400" cy="162179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1F824-6EB3-4AC0-857F-0EDCD1C4F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F7643D-FE36-409D-886C-5291CCD0F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35618993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202AD-DEA7-45BE-9CC8-223497DCF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901" y="624110"/>
            <a:ext cx="5074414" cy="1280890"/>
          </a:xfrm>
        </p:spPr>
        <p:txBody>
          <a:bodyPr>
            <a:normAutofit/>
          </a:bodyPr>
          <a:lstStyle/>
          <a:p>
            <a:r>
              <a:rPr lang="en-US" sz="3200" b="1"/>
              <a:t>Example Requirement 3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14D402B-01FB-47D4-A4C0-39883558E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572" y="2133600"/>
            <a:ext cx="5253973" cy="375808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>
                <a:solidFill>
                  <a:schemeClr val="tx1"/>
                </a:solidFill>
              </a:rPr>
              <a:t>Archival systems provide user interfaces and banners that should not be part of the hash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>
                <a:solidFill>
                  <a:schemeClr val="tx1"/>
                </a:solidFill>
              </a:rPr>
              <a:t>The hash should only represent the content that needs to have the integrity check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490E706-D68A-4C87-9B0C-EF0ED8FBA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4455" y="724261"/>
            <a:ext cx="2746964" cy="2628444"/>
          </a:xfrm>
          <a:prstGeom prst="rect">
            <a:avLst/>
          </a:prstGeom>
        </p:spPr>
      </p:pic>
      <p:pic>
        <p:nvPicPr>
          <p:cNvPr id="5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036E128-BAA6-4046-A9AE-BC5F990CC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2286" y="866134"/>
            <a:ext cx="2913041" cy="2481467"/>
          </a:xfrm>
          <a:prstGeom prst="rect">
            <a:avLst/>
          </a:prstGeom>
        </p:spPr>
      </p:pic>
      <p:pic>
        <p:nvPicPr>
          <p:cNvPr id="6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B727CFE5-D464-447C-BD05-1B8DC49B0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942" y="3508529"/>
            <a:ext cx="3194361" cy="2716477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491D8-356C-4C96-BBFD-377F3E889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D3A4C8-0BA2-4739-A5A2-D2486B887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14840861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2948A-10FC-4078-A954-EC8F02B3D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Requirement 4: No Resources From the Live Web</a:t>
            </a: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5E81AD8F-F151-43D1-918D-7E3374A70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2383450"/>
            <a:ext cx="8915400" cy="171484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AE5F38-4996-48FD-ACA7-737F91A6D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0F8743-0695-469E-B226-321615539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2777901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B5A15-A8B3-4778-A7B6-E1BC57F6D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362" y="624110"/>
            <a:ext cx="11065250" cy="1280890"/>
          </a:xfrm>
        </p:spPr>
        <p:txBody>
          <a:bodyPr>
            <a:normAutofit/>
          </a:bodyPr>
          <a:lstStyle/>
          <a:p>
            <a:r>
              <a:rPr lang="en-US" b="1"/>
              <a:t>Information Security "CIA" Triad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29D75-B802-46A7-A798-8CF5D9B4A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2133600"/>
            <a:ext cx="8131550" cy="3777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/>
              <a:t>Confidentiality</a:t>
            </a:r>
            <a:endParaRPr lang="en-US" sz="3600" dirty="0"/>
          </a:p>
          <a:p>
            <a:endParaRPr lang="en-US" sz="3600" dirty="0"/>
          </a:p>
          <a:p>
            <a:r>
              <a:rPr lang="en-US" sz="3600"/>
              <a:t>Integrity</a:t>
            </a:r>
            <a:endParaRPr lang="en-US" sz="3600" dirty="0"/>
          </a:p>
          <a:p>
            <a:endParaRPr lang="en-US" sz="3600" dirty="0"/>
          </a:p>
          <a:p>
            <a:r>
              <a:rPr lang="en-US" sz="3600"/>
              <a:t>Availability</a:t>
            </a:r>
            <a:endParaRPr lang="en-US" sz="3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398072-A5A6-4747-A0AC-54E092B47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E8C426-BB2B-4A74-B90E-263BDDEDC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25539684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CCD49-2BB7-43BC-9513-7C5B2941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746" y="643648"/>
            <a:ext cx="5504751" cy="1261352"/>
          </a:xfrm>
        </p:spPr>
        <p:txBody>
          <a:bodyPr>
            <a:normAutofit/>
          </a:bodyPr>
          <a:lstStyle/>
          <a:p>
            <a:r>
              <a:rPr lang="en-US" sz="3000" b="1"/>
              <a:t>Example Requirement 4: archive-escape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CA1F5-1017-4DD1-957F-F4A068741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033" y="2133600"/>
            <a:ext cx="5498695" cy="37580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solidFill>
                  <a:schemeClr val="tx1"/>
                </a:solidFill>
              </a:rPr>
              <a:t>Some URIs are not rewritten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Produced dynamically</a:t>
            </a:r>
          </a:p>
          <a:p>
            <a:pPr lvl="1"/>
            <a:endParaRPr lang="en-US" dirty="0"/>
          </a:p>
          <a:p>
            <a:pPr lvl="1"/>
            <a:r>
              <a:rPr lang="en-US">
                <a:solidFill>
                  <a:schemeClr val="tx1"/>
                </a:solidFill>
              </a:rPr>
              <a:t>Events triggered by client-side JavaScript</a:t>
            </a:r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>
              <a:cs typeface="Calibri"/>
            </a:endParaRPr>
          </a:p>
          <a:p>
            <a:pPr lvl="1"/>
            <a:r>
              <a:rPr lang="en-US">
                <a:solidFill>
                  <a:schemeClr val="tx1"/>
                </a:solidFill>
              </a:rPr>
              <a:t>These are often retrieved from the live web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15E3A33-D188-4E4F-B477-AFB267987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2012" y="3155799"/>
            <a:ext cx="4815974" cy="3079830"/>
          </a:xfrm>
          <a:prstGeom prst="rect">
            <a:avLst/>
          </a:prstGeom>
        </p:spPr>
      </p:pic>
      <p:pic>
        <p:nvPicPr>
          <p:cNvPr id="9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803F0C1-4B97-4CBE-AF9A-9081105AF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863" y="392144"/>
            <a:ext cx="4824057" cy="279463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ED6FE6-C77A-4B04-9375-00510B403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EC3FEB-7E93-48BB-9B88-9C18FA193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39173562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2948A-10FC-4078-A954-EC8F02B3D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Requirement 5: Avoid Content Served From the Cache</a:t>
            </a:r>
          </a:p>
        </p:txBody>
      </p:sp>
      <p:pic>
        <p:nvPicPr>
          <p:cNvPr id="5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7FAEB5D2-E492-4564-8DC0-B89BF7CB90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2414916"/>
            <a:ext cx="8915400" cy="161283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C0318F-C875-40F5-95AC-E696777A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EBE8EF-0331-4411-910D-1E2C29523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5803739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D6C828F-608D-41A6-9579-0772B58D9BAC}"/>
              </a:ext>
            </a:extLst>
          </p:cNvPr>
          <p:cNvSpPr txBox="1"/>
          <p:nvPr/>
        </p:nvSpPr>
        <p:spPr>
          <a:xfrm>
            <a:off x="1077876" y="1042212"/>
            <a:ext cx="9667875" cy="25853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Wayback machines https response header indicates cacheing</a:t>
            </a:r>
          </a:p>
          <a:p>
            <a:pPr marL="742950" lvl="1" indent="-285750">
              <a:buFont typeface="Arial"/>
              <a:buChar char="•"/>
            </a:pPr>
            <a:r>
              <a:rPr lang="en-US"/>
              <a:t> "X-Page-Cache" indicates if the content is cached</a:t>
            </a:r>
          </a:p>
          <a:p>
            <a:pPr marL="1200150" lvl="2" indent="-285750">
              <a:buFont typeface="Arial"/>
              <a:buChar char="•"/>
            </a:pPr>
            <a:r>
              <a:rPr lang="en-US"/>
              <a:t>X-Page-Cache: Hit</a:t>
            </a:r>
          </a:p>
          <a:p>
            <a:pPr marL="1200150" lvl="2" indent="-285750">
              <a:buFont typeface="Arial"/>
              <a:buChar char="•"/>
            </a:pPr>
            <a:r>
              <a:rPr lang="en-US"/>
              <a:t>X-Page-Cache: Miss</a:t>
            </a:r>
          </a:p>
          <a:p>
            <a:pPr marL="742950" lvl="1" indent="-285750">
              <a:buFont typeface="Arial"/>
              <a:buChar char="•"/>
            </a:pPr>
            <a:r>
              <a:rPr lang="en-US"/>
              <a:t>Cache hit can produce same hash value even though the actual archive might be different</a:t>
            </a:r>
          </a:p>
          <a:p>
            <a:pPr marL="742950" lvl="1" indent="-285750">
              <a:buFont typeface="Arial"/>
              <a:buChar char="•"/>
            </a:pPr>
            <a:r>
              <a:rPr lang="en-US"/>
              <a:t>Below shows when not using id_ tag the hash value is the same when used frequently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/>
              <a:t>After a period hash value is different</a:t>
            </a:r>
            <a:endParaRPr lang="en-US" dirty="0"/>
          </a:p>
        </p:txBody>
      </p:sp>
      <p:pic>
        <p:nvPicPr>
          <p:cNvPr id="15" name="Picture 15" descr="Text&#10;&#10;Description automatically generated">
            <a:extLst>
              <a:ext uri="{FF2B5EF4-FFF2-40B4-BE49-F238E27FC236}">
                <a16:creationId xmlns:a16="http://schemas.microsoft.com/office/drawing/2014/main" id="{E5EF5AEE-A546-4F1C-888B-04A76AC3D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" y="3216275"/>
            <a:ext cx="5838825" cy="3454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839F18-55A9-44C1-9142-1E4CAF848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676" y="286603"/>
            <a:ext cx="10147004" cy="653316"/>
          </a:xfrm>
        </p:spPr>
        <p:txBody>
          <a:bodyPr>
            <a:normAutofit fontScale="90000"/>
          </a:bodyPr>
          <a:lstStyle/>
          <a:p>
            <a:r>
              <a:rPr lang="en-US" b="1"/>
              <a:t>Example Requirement 5: issue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1730E94B-B3EC-4003-81C0-33C6642584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57900" y="3634581"/>
            <a:ext cx="5619750" cy="2066925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7F75222-D85F-4FA4-9279-8B371AF3E0AF}"/>
              </a:ext>
            </a:extLst>
          </p:cNvPr>
          <p:cNvSpPr/>
          <p:nvPr/>
        </p:nvSpPr>
        <p:spPr>
          <a:xfrm>
            <a:off x="6026854" y="3960978"/>
            <a:ext cx="3438768" cy="205154"/>
          </a:xfrm>
          <a:prstGeom prst="rect">
            <a:avLst/>
          </a:prstGeom>
          <a:solidFill>
            <a:srgbClr val="FFFF00">
              <a:alpha val="25000"/>
            </a:srgb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E94928-94AD-42A7-A45A-83D19A3232AC}"/>
              </a:ext>
            </a:extLst>
          </p:cNvPr>
          <p:cNvSpPr/>
          <p:nvPr/>
        </p:nvSpPr>
        <p:spPr>
          <a:xfrm>
            <a:off x="6026854" y="4458965"/>
            <a:ext cx="3438768" cy="205154"/>
          </a:xfrm>
          <a:prstGeom prst="rect">
            <a:avLst/>
          </a:prstGeom>
          <a:solidFill>
            <a:srgbClr val="FFFF00">
              <a:alpha val="25000"/>
            </a:srgb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445E73-FBF4-46B2-9419-875152BEBA61}"/>
              </a:ext>
            </a:extLst>
          </p:cNvPr>
          <p:cNvSpPr/>
          <p:nvPr/>
        </p:nvSpPr>
        <p:spPr>
          <a:xfrm>
            <a:off x="6026854" y="4995784"/>
            <a:ext cx="3438768" cy="205154"/>
          </a:xfrm>
          <a:prstGeom prst="rect">
            <a:avLst/>
          </a:prstGeom>
          <a:solidFill>
            <a:srgbClr val="FFFF00">
              <a:alpha val="25000"/>
            </a:srgbClr>
          </a:solidFill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01920D5-A9D0-418E-94C8-A813A04A3799}"/>
              </a:ext>
            </a:extLst>
          </p:cNvPr>
          <p:cNvSpPr/>
          <p:nvPr/>
        </p:nvSpPr>
        <p:spPr>
          <a:xfrm>
            <a:off x="6026854" y="5504028"/>
            <a:ext cx="3438768" cy="205154"/>
          </a:xfrm>
          <a:prstGeom prst="rect">
            <a:avLst/>
          </a:prstGeom>
          <a:solidFill>
            <a:srgbClr val="FFFF00">
              <a:alpha val="25000"/>
            </a:srgb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8D218E-F33B-4740-BD75-0AA7C71B3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BED36B-FE59-41B7-B37B-BE377D211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36533507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2948A-10FC-4078-A954-EC8F02B3D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Requirement 6: Be Aware of the Effect of Changing TimeMaps</a:t>
            </a: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DCFCA14A-EAE7-43A8-9641-BC3E9FF2F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2399562"/>
            <a:ext cx="8915400" cy="195616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9D4B33-6316-46CE-BE36-D4B3E772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1DC18B-7DED-4BFE-922C-E7247BD6B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34252350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AF490-01B8-464F-AF49-45E271EE8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Example Requirement 6: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E6504-7FBB-4385-B2AC-E6F85DBC8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Archives attempt to match archived elements to the closest time</a:t>
            </a:r>
          </a:p>
          <a:p>
            <a:pPr lvl="1"/>
            <a:r>
              <a:rPr lang="en-US"/>
              <a:t>Date and time is encoded in the archive links</a:t>
            </a:r>
          </a:p>
          <a:p>
            <a:pPr lvl="1"/>
            <a:r>
              <a:rPr lang="en-US"/>
              <a:t>The archived content for the associated elements can change</a:t>
            </a:r>
          </a:p>
          <a:p>
            <a:pPr lvl="1"/>
            <a:endParaRPr lang="en-US" dirty="0"/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87135D1-BEC2-409B-A1C7-89026CDA7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001" y="3457891"/>
            <a:ext cx="7383584" cy="602618"/>
          </a:xfrm>
          <a:prstGeom prst="rect">
            <a:avLst/>
          </a:prstGeom>
        </p:spPr>
      </p:pic>
      <p:pic>
        <p:nvPicPr>
          <p:cNvPr id="5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4AE6E7EF-D9CE-4371-B849-8ED4213F66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154" y="4217952"/>
            <a:ext cx="7373815" cy="575604"/>
          </a:xfrm>
          <a:prstGeom prst="rect">
            <a:avLst/>
          </a:prstGeom>
        </p:spPr>
      </p:pic>
      <p:pic>
        <p:nvPicPr>
          <p:cNvPr id="6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AF1596A2-AF3D-41A8-BCB3-CF34FDC05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5245" y="4930005"/>
            <a:ext cx="7344507" cy="58329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5047964-C34A-42AD-9D96-3E5258FFDF1F}"/>
              </a:ext>
            </a:extLst>
          </p:cNvPr>
          <p:cNvSpPr/>
          <p:nvPr/>
        </p:nvSpPr>
        <p:spPr>
          <a:xfrm>
            <a:off x="6215184" y="4222259"/>
            <a:ext cx="1992923" cy="254001"/>
          </a:xfrm>
          <a:prstGeom prst="rect">
            <a:avLst/>
          </a:prstGeom>
          <a:solidFill>
            <a:srgbClr val="FFFF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19376BF-8B99-4D85-ACDF-F9FBB2653EFC}"/>
              </a:ext>
            </a:extLst>
          </p:cNvPr>
          <p:cNvSpPr/>
          <p:nvPr/>
        </p:nvSpPr>
        <p:spPr>
          <a:xfrm>
            <a:off x="6215184" y="4927108"/>
            <a:ext cx="1992923" cy="254001"/>
          </a:xfrm>
          <a:prstGeom prst="rect">
            <a:avLst/>
          </a:prstGeom>
          <a:solidFill>
            <a:srgbClr val="FFFF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876A45-AFA0-4E7B-91EF-068492D0F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6BF222-4BF7-4A79-AF3C-22E99EE96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14134720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2948A-10FC-4078-A954-EC8F02B3D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Requirement 7: Avoid Using Dynamic Content in Hash Calculations</a:t>
            </a:r>
          </a:p>
        </p:txBody>
      </p:sp>
      <p:pic>
        <p:nvPicPr>
          <p:cNvPr id="5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2967EED5-1E9E-4863-936B-967F76C068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2460900"/>
            <a:ext cx="8915400" cy="165763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321989-076A-4C31-ACEF-E8303C076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CEBC4F-0726-4744-A1C3-8DD564613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17460492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83614-AB10-4FFA-8A47-CF5CAD62E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176" y="624110"/>
            <a:ext cx="8698433" cy="1280890"/>
          </a:xfrm>
        </p:spPr>
        <p:txBody>
          <a:bodyPr>
            <a:normAutofit fontScale="90000"/>
          </a:bodyPr>
          <a:lstStyle/>
          <a:p>
            <a:r>
              <a:rPr lang="en-US" b="1"/>
              <a:t>Example Requirement 7: Archive-Escape</a:t>
            </a:r>
          </a:p>
        </p:txBody>
      </p:sp>
      <p:pic>
        <p:nvPicPr>
          <p:cNvPr id="6" name="Picture 10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98F61A8A-680B-4E55-B862-2D3AE4AB51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95350" y="1828542"/>
            <a:ext cx="5896882" cy="4022725"/>
          </a:xfrm>
        </p:spPr>
      </p:pic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384E30E-A1AF-48F4-B790-06F28D276E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41"/>
          <a:stretch/>
        </p:blipFill>
        <p:spPr>
          <a:xfrm>
            <a:off x="42826" y="1825369"/>
            <a:ext cx="5740805" cy="402439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A2976F-EB2C-43B8-9B48-091507C1E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5B5AC3-6F2A-474D-B0E5-C68CDAB39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26520944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2948A-10FC-4078-A954-EC8F02B3D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Requirement 8: Include HTTP Response Headers</a:t>
            </a:r>
          </a:p>
        </p:txBody>
      </p:sp>
      <p:pic>
        <p:nvPicPr>
          <p:cNvPr id="6" name="Picture 6" descr="A picture containing bird, tree, flower&#10;&#10;Description automatically generated">
            <a:extLst>
              <a:ext uri="{FF2B5EF4-FFF2-40B4-BE49-F238E27FC236}">
                <a16:creationId xmlns:a16="http://schemas.microsoft.com/office/drawing/2014/main" id="{5A076677-BA0B-49C7-BBC6-CB0182BC8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2456128"/>
            <a:ext cx="8915400" cy="166718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1738AB-6173-4A30-B5A5-C08542074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938AB3-182C-4344-8309-C44A22ADB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12293893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5BA54-CADF-4166-BA7E-85E3671FE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Example Requirement 8: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D244F-1993-489C-89CC-515B23A69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6933"/>
            <a:ext cx="10525369" cy="483003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If important HTTP headers are subject to change then the hashing will be different</a:t>
            </a:r>
          </a:p>
          <a:p>
            <a:r>
              <a:rPr lang="en-US"/>
              <a:t>For situations where content type has changed</a:t>
            </a:r>
            <a:endParaRPr lang="en-US">
              <a:cs typeface="Calibri"/>
            </a:endParaRPr>
          </a:p>
          <a:p>
            <a:pPr marL="800100" lvl="1" indent="-342900">
              <a:buAutoNum type="arabicPeriod"/>
            </a:pPr>
            <a:r>
              <a:rPr lang="en-US" sz="2000" dirty="0"/>
              <a:t> where images have been converted to different formats</a:t>
            </a:r>
          </a:p>
          <a:p>
            <a:pPr marL="800100" lvl="1" indent="-342900">
              <a:buAutoNum type="arabicPeriod"/>
            </a:pPr>
            <a:r>
              <a:rPr lang="en-US" sz="2000" dirty="0"/>
              <a:t>"X-Page-Cache" has changed</a:t>
            </a:r>
          </a:p>
          <a:p>
            <a:pPr marL="800100" lvl="1" indent="-342900">
              <a:buAutoNum type="arabicPeriod"/>
            </a:pPr>
            <a:r>
              <a:rPr lang="en-US" sz="2000" dirty="0"/>
              <a:t>HTTP Response header "Location"</a:t>
            </a:r>
          </a:p>
          <a:p>
            <a:r>
              <a:rPr lang="en-US" dirty="0"/>
              <a:t>Do we need these headers to prove that the content has not changed of the archive?</a:t>
            </a:r>
          </a:p>
          <a:p>
            <a:pPr marL="800100" lvl="1" indent="-342900">
              <a:buAutoNum type="arabicPeriod"/>
            </a:pPr>
            <a:r>
              <a:rPr lang="en-US" sz="2000"/>
              <a:t>If the image has changed (for good or bad) we should know and a new archived hash </a:t>
            </a:r>
            <a:r>
              <a:rPr lang="en-US" sz="2000" dirty="0"/>
              <a:t>should be stored</a:t>
            </a:r>
          </a:p>
          <a:p>
            <a:pPr marL="800100" lvl="1" indent="-342900">
              <a:buAutoNum type="arabicPeriod"/>
            </a:pPr>
            <a:r>
              <a:rPr lang="en-US" sz="2000" dirty="0"/>
              <a:t>Should this be compared in order to determine change in the archive?</a:t>
            </a:r>
          </a:p>
          <a:p>
            <a:pPr marL="800100" lvl="1" indent="-342900">
              <a:buAutoNum type="arabicPeriod"/>
            </a:pPr>
            <a:r>
              <a:rPr lang="en-US" sz="2000" dirty="0"/>
              <a:t>This is used to obtain the status code "3xx" does this need to be hashed in order to know if archive has changed?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7A0B78-0E3C-42C3-8D4A-F85435C2D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655A14-97A2-4FEE-B7A1-0C634CE3E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19627497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88A09-A3CE-4F31-AA82-33F3C2B50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33983-CC67-4E93-91CD-98D1588FC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Importance of timestamping archived web pages</a:t>
            </a:r>
            <a:endParaRPr lang="en-US" dirty="0"/>
          </a:p>
          <a:p>
            <a:r>
              <a:rPr lang="en-US"/>
              <a:t>State of the art timestamping services in blockchain-based networks do not allow users to submit URIs of web pages in order to establish trusted timestamps.</a:t>
            </a:r>
            <a:endParaRPr lang="en-US" dirty="0"/>
          </a:p>
          <a:p>
            <a:r>
              <a:rPr lang="en-US"/>
              <a:t>Difficulties exist in timestamping archived web pages (I.e. mementos)</a:t>
            </a:r>
          </a:p>
          <a:p>
            <a:r>
              <a:rPr lang="en-US"/>
              <a:t>Archived pages will not be directly timestamped in the blockchain, instead a hash value calculated on the content of the memento is the data to be timestamped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BDB3C8-4019-4981-BE87-70831E150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8A5D28-BA68-47BC-B1CF-5DD556224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3622558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B5A15-A8B3-4778-A7B6-E1BC57F6D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362" y="624110"/>
            <a:ext cx="11065250" cy="1280890"/>
          </a:xfrm>
        </p:spPr>
        <p:txBody>
          <a:bodyPr>
            <a:normAutofit/>
          </a:bodyPr>
          <a:lstStyle/>
          <a:p>
            <a:r>
              <a:rPr lang="en-US" b="1"/>
              <a:t>Information Security "CIA" Triad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29D75-B802-46A7-A798-8CF5D9B4A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3062" y="2133600"/>
            <a:ext cx="8131550" cy="3777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/>
              <a:t>Confidentiality</a:t>
            </a:r>
            <a:endParaRPr lang="en-US" sz="3600" dirty="0"/>
          </a:p>
          <a:p>
            <a:endParaRPr lang="en-US" sz="3600" dirty="0"/>
          </a:p>
          <a:p>
            <a:r>
              <a:rPr lang="en-US" sz="3600"/>
              <a:t>Integrity</a:t>
            </a:r>
            <a:endParaRPr lang="en-US" sz="3600" dirty="0"/>
          </a:p>
          <a:p>
            <a:endParaRPr lang="en-US" sz="3600" dirty="0"/>
          </a:p>
          <a:p>
            <a:r>
              <a:rPr lang="en-US" sz="3600"/>
              <a:t>Availability</a:t>
            </a:r>
            <a:endParaRPr lang="en-US" sz="36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F68AF9-5F1E-4249-A546-0268F77742DA}"/>
              </a:ext>
            </a:extLst>
          </p:cNvPr>
          <p:cNvSpPr/>
          <p:nvPr/>
        </p:nvSpPr>
        <p:spPr>
          <a:xfrm>
            <a:off x="3108569" y="3206260"/>
            <a:ext cx="5333998" cy="869461"/>
          </a:xfrm>
          <a:prstGeom prst="rect">
            <a:avLst/>
          </a:prstGeom>
          <a:solidFill>
            <a:srgbClr val="FFFF00">
              <a:alpha val="2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5FBD5-EA5C-41B3-8614-E353386AC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8368B6-F5EB-4CC7-8C16-199492715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20552561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16B20-9AC1-4A4C-90D9-F172E7605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Finally...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6704A-9689-49A5-A495-8027B4273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Blockchains do not strive to prove authenticity, only integrity</a:t>
            </a:r>
          </a:p>
          <a:p>
            <a:pPr lvl="1"/>
            <a:r>
              <a:rPr lang="en-US"/>
              <a:t>Garbage in.... Garbage out....</a:t>
            </a:r>
          </a:p>
          <a:p>
            <a:pPr lvl="2"/>
            <a:r>
              <a:rPr lang="en-US"/>
              <a:t>All that integrity will give you is certainty that the garbage out is the the same as the garbage in...</a:t>
            </a:r>
            <a:endParaRPr lang="en-US" dirty="0"/>
          </a:p>
          <a:p>
            <a:pPr lvl="1"/>
            <a:r>
              <a:rPr lang="en-US"/>
              <a:t>This is still very valuable but needs to be used in the right way</a:t>
            </a:r>
          </a:p>
          <a:p>
            <a:pPr lvl="1"/>
            <a:r>
              <a:rPr lang="en-US"/>
              <a:t>It will not solve all problems</a:t>
            </a:r>
            <a:endParaRPr lang="en-US" dirty="0"/>
          </a:p>
          <a:p>
            <a:r>
              <a:rPr lang="en-US"/>
              <a:t>It will help independently verify that (non-changing) contents have not been altered since being archived</a:t>
            </a:r>
            <a:endParaRPr lang="en-US" dirty="0"/>
          </a:p>
          <a:p>
            <a:r>
              <a:rPr lang="en-US"/>
              <a:t>In web archiving there are many pieces to an archive, each of these pieces need to be checked for integrity</a:t>
            </a:r>
            <a:endParaRPr lang="en-US" dirty="0"/>
          </a:p>
          <a:p>
            <a:pPr lvl="1"/>
            <a:r>
              <a:rPr lang="en-US"/>
              <a:t>As these pieces are combined the pieces can be checked individually as well as the combination</a:t>
            </a:r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FDEA8C-5E96-45BA-8B4F-4D1A2C578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40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3A2CF3-1378-414A-89B6-4BC66CEDB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35416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B3815-3FBA-49EA-B71C-B75705485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Background of Wayback and Memento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2280C-169C-487C-A885-528CAA4B4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1775"/>
            <a:ext cx="10515600" cy="46751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The paper covers the background</a:t>
            </a:r>
            <a:endParaRPr lang="en-US"/>
          </a:p>
          <a:p>
            <a:pPr lvl="1"/>
            <a:r>
              <a:rPr lang="en-US">
                <a:ea typeface="+mn-lt"/>
                <a:cs typeface="+mn-lt"/>
              </a:rPr>
              <a:t> on the use of the Wayback Machine internet archive</a:t>
            </a:r>
          </a:p>
          <a:p>
            <a:pPr lvl="1"/>
            <a:r>
              <a:rPr lang="en-US">
                <a:ea typeface="+mn-lt"/>
                <a:cs typeface="+mn-lt"/>
              </a:rPr>
              <a:t> and the value and use of the Memento HTTP protocol extension</a:t>
            </a:r>
            <a:endParaRPr lang="en-US"/>
          </a:p>
          <a:p>
            <a:r>
              <a:rPr lang="en-US"/>
              <a:t>4 URI teminology used:</a:t>
            </a:r>
            <a:endParaRPr lang="en-US" dirty="0"/>
          </a:p>
          <a:p>
            <a:pPr marL="800100" lvl="1" indent="-342900">
              <a:buAutoNum type="arabicPeriod"/>
            </a:pPr>
            <a:r>
              <a:rPr lang="en-US" b="1"/>
              <a:t>URI-R</a:t>
            </a:r>
            <a:r>
              <a:rPr lang="en-US"/>
              <a:t>: identity of an original resource from the live Web</a:t>
            </a:r>
            <a:endParaRPr lang="en-US" dirty="0"/>
          </a:p>
          <a:p>
            <a:pPr marL="800100" lvl="1" indent="-342900">
              <a:buAutoNum type="arabicPeriod"/>
            </a:pPr>
            <a:r>
              <a:rPr lang="en-US" b="1"/>
              <a:t>URI-M</a:t>
            </a:r>
            <a:r>
              <a:rPr lang="en-US"/>
              <a:t>: identity of an archived version (memento) of the original resource at a particular point in time</a:t>
            </a:r>
            <a:endParaRPr lang="en-US" dirty="0"/>
          </a:p>
          <a:p>
            <a:pPr marL="800100" lvl="1" indent="-342900">
              <a:buAutoNum type="arabicPeriod"/>
            </a:pPr>
            <a:r>
              <a:rPr lang="en-US" b="1"/>
              <a:t>URI-T</a:t>
            </a:r>
            <a:r>
              <a:rPr lang="en-US"/>
              <a:t>: a resource (TimeMap) that provides a list of mementos (URI-Ms) for a particular original resource</a:t>
            </a:r>
            <a:endParaRPr lang="en-US" dirty="0"/>
          </a:p>
          <a:p>
            <a:pPr marL="800100" lvl="1" indent="-342900">
              <a:buAutoNum type="arabicPeriod"/>
            </a:pPr>
            <a:r>
              <a:rPr lang="en-US" b="1"/>
              <a:t>URI-G</a:t>
            </a:r>
            <a:r>
              <a:rPr lang="en-US"/>
              <a:t>: a resource (TimeGate) that supports content negotiation based on datetime to access prior versions of an original resource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F99BEB-7409-4EE2-BAE8-2BCC2EAB0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48577F-334D-4FD0-B9FB-A635F36A9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4231283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B3815-3FBA-49EA-B71C-B75705485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Types of Attacks/Vulnerabilities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2280C-169C-487C-A885-528CAA4B4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Four Types of Vulnerabilities of the Wayback Machine are described referenced from Lerner et al.</a:t>
            </a:r>
          </a:p>
          <a:p>
            <a:pPr marL="1085850" lvl="1" indent="-342900">
              <a:buAutoNum type="arabicPeriod"/>
            </a:pPr>
            <a:r>
              <a:rPr lang="en-US">
                <a:ea typeface="+mn-lt"/>
                <a:cs typeface="+mn-lt"/>
              </a:rPr>
              <a:t>Archive-Escapes</a:t>
            </a:r>
          </a:p>
          <a:p>
            <a:pPr marL="1085850" lvl="1" indent="-342900">
              <a:buAutoNum type="arabicPeriod"/>
            </a:pPr>
            <a:r>
              <a:rPr lang="en-US">
                <a:ea typeface="+mn-lt"/>
                <a:cs typeface="+mn-lt"/>
              </a:rPr>
              <a:t>Same-Origin Escapes</a:t>
            </a:r>
          </a:p>
          <a:p>
            <a:pPr marL="1085850" lvl="1" indent="-342900">
              <a:buAutoNum type="arabicPeriod"/>
            </a:pPr>
            <a:r>
              <a:rPr lang="en-US">
                <a:ea typeface="+mn-lt"/>
                <a:cs typeface="+mn-lt"/>
              </a:rPr>
              <a:t>Archive-Escapes + Same-Origin Escapes</a:t>
            </a:r>
          </a:p>
          <a:p>
            <a:pPr marL="1085850" lvl="1" indent="-342900">
              <a:buAutoNum type="arabicPeriod"/>
            </a:pPr>
            <a:r>
              <a:rPr lang="en-US">
                <a:ea typeface="+mn-lt"/>
                <a:cs typeface="+mn-lt"/>
              </a:rPr>
              <a:t>Anachronism-Injection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8CD87F-554D-4129-B424-3646D06E6214}"/>
              </a:ext>
            </a:extLst>
          </p:cNvPr>
          <p:cNvSpPr txBox="1"/>
          <p:nvPr/>
        </p:nvSpPr>
        <p:spPr>
          <a:xfrm>
            <a:off x="2166828" y="5180049"/>
            <a:ext cx="1089482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Lerner</a:t>
            </a:r>
            <a:r>
              <a:rPr lang="en-US">
                <a:ea typeface="+mn-lt"/>
                <a:cs typeface="+mn-lt"/>
              </a:rPr>
              <a:t>, A., Kohno, T., Roesner, F.: Rewriting history: Changing the archived web</a:t>
            </a:r>
            <a:endParaRPr lang="en-US"/>
          </a:p>
          <a:p>
            <a:r>
              <a:rPr lang="en-US">
                <a:ea typeface="+mn-lt"/>
                <a:cs typeface="+mn-lt"/>
              </a:rPr>
              <a:t>from the present. In: Proceedings of the 16th ACM conference on Computer and</a:t>
            </a:r>
            <a:endParaRPr lang="en-US"/>
          </a:p>
          <a:p>
            <a:r>
              <a:rPr lang="en-US">
                <a:ea typeface="+mn-lt"/>
                <a:cs typeface="+mn-lt"/>
              </a:rPr>
              <a:t>Communications Security (CCS) (2017)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13AF1-1F8C-4FE9-93C0-FEC405CA9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291C50-FEB8-4C96-9EA9-01D746CC2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2960057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090BE-0768-4253-AFE3-3E9F4C785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Archive-Escapes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C3EF8-C261-4A91-BEC2-9374F9CB78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URL rewriting occurs for archived web pages</a:t>
            </a:r>
          </a:p>
          <a:p>
            <a:pPr lvl="1"/>
            <a:r>
              <a:rPr lang="en-US"/>
              <a:t>All URL's are re-written to point to archived version of the links</a:t>
            </a:r>
          </a:p>
          <a:p>
            <a:pPr lvl="1"/>
            <a:endParaRPr lang="en-US" dirty="0"/>
          </a:p>
          <a:p>
            <a:r>
              <a:rPr lang="en-US"/>
              <a:t>When URL's are incorrectly re-written or not re-written </a:t>
            </a:r>
            <a:endParaRPr lang="en-US" dirty="0"/>
          </a:p>
          <a:p>
            <a:pPr lvl="1"/>
            <a:r>
              <a:rPr lang="en-US"/>
              <a:t>users snapshot view of the archive might be wrong</a:t>
            </a:r>
          </a:p>
          <a:p>
            <a:pPr lvl="1"/>
            <a:r>
              <a:rPr lang="en-US"/>
              <a:t>containing some archived content and some live content</a:t>
            </a:r>
          </a:p>
          <a:p>
            <a:endParaRPr lang="en-US" dirty="0"/>
          </a:p>
          <a:p>
            <a:r>
              <a:rPr lang="en-US"/>
              <a:t>If the link is to the live web "Escaping the archive" then it could point to malicious scripts or content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15CBBA-99AE-4B51-9106-1A133FE75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F926CB-9DFC-4DFF-A470-0AA70453B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2302831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ECA50-AA54-4F1F-807E-F03AE9C1E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r>
              <a:rPr lang="en-US" b="1"/>
              <a:t>Example Archive-Escape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5F74AC9-1559-4099-ABD4-11E212E4A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22652" cy="37592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Image could be incorrectly referenced in an archive</a:t>
            </a:r>
          </a:p>
          <a:p>
            <a:pPr lvl="1"/>
            <a:r>
              <a:rPr lang="en-US"/>
              <a:t>Top image shows the correct image</a:t>
            </a:r>
            <a:endParaRPr lang="en-US">
              <a:cs typeface="Calibri"/>
            </a:endParaRPr>
          </a:p>
          <a:p>
            <a:pPr lvl="1"/>
            <a:r>
              <a:rPr lang="en-US"/>
              <a:t>Bottom image is of the archive with the link pointing to an incorrect image pointing outside the archive</a:t>
            </a:r>
            <a:endParaRPr lang="en-US">
              <a:cs typeface="Calibri" panose="020F0502020204030204"/>
            </a:endParaRPr>
          </a:p>
        </p:txBody>
      </p:sp>
      <p:pic>
        <p:nvPicPr>
          <p:cNvPr id="5" name="Picture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A1DC00B-1EC7-4021-A0F2-304D3E394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7287" y="3115237"/>
            <a:ext cx="4887315" cy="3134314"/>
          </a:xfrm>
          <a:prstGeom prst="rect">
            <a:avLst/>
          </a:prstGeom>
        </p:spPr>
      </p:pic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F242F74-5C38-49A7-81B2-B78DDA6CB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7019" y="333773"/>
            <a:ext cx="4895263" cy="285315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4E8EC-234D-499F-9C00-AF2CA08F8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CBD747-CDC8-4D44-979E-D73513817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1852619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090BE-0768-4253-AFE3-3E9F4C785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Same-Origin Escapes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C3EF8-C261-4A91-BEC2-9374F9CB7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0699" y="1836874"/>
            <a:ext cx="10058400" cy="40233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Archives save content that comes from all domains of the web page at the time</a:t>
            </a:r>
          </a:p>
          <a:p>
            <a:r>
              <a:rPr lang="en-US"/>
              <a:t>Additional domains such as sources of advertisements can also be collected</a:t>
            </a:r>
            <a:endParaRPr lang="en-US" dirty="0"/>
          </a:p>
          <a:p>
            <a:r>
              <a:rPr lang="en-US"/>
              <a:t>In live web pages iframes prevent third parties from accessing or modifying data </a:t>
            </a:r>
          </a:p>
          <a:p>
            <a:r>
              <a:rPr lang="en-US"/>
              <a:t>The policy of preventing the cross-origin access is called the same-origin policy</a:t>
            </a:r>
          </a:p>
          <a:p>
            <a:r>
              <a:rPr lang="en-US"/>
              <a:t>Same-origin is ineffective in the archival context</a:t>
            </a:r>
          </a:p>
          <a:p>
            <a:pPr marL="383540" lvl="1"/>
            <a:r>
              <a:rPr lang="en-US"/>
              <a:t>In archives, code within embed iframes are now executable from a single domain</a:t>
            </a:r>
            <a:endParaRPr lang="en-US" dirty="0">
              <a:cs typeface="Calibri" panose="020F0502020204030204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1457-4A26-4EB4-8BE5-D00AC6C6A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4C05ED-A6A2-476B-A85D-C366ADC30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Difficulties of Timestamping Archived Web Pages: presented by Peter Foytik</a:t>
            </a:r>
          </a:p>
        </p:txBody>
      </p:sp>
    </p:spTree>
    <p:extLst>
      <p:ext uri="{BB962C8B-B14F-4D97-AF65-F5344CB8AC3E}">
        <p14:creationId xmlns:p14="http://schemas.microsoft.com/office/powerpoint/2010/main" val="4028947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40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Difficulties of Timestamping Archived Web Pages  Mohamed Aturban, Michael L. Nelson, and Michele C. Weigle   Presented by Peter Foytik</vt:lpstr>
      <vt:lpstr>High Level Topic of Paper</vt:lpstr>
      <vt:lpstr>Information Security "CIA" Triad</vt:lpstr>
      <vt:lpstr>Information Security "CIA" Triad</vt:lpstr>
      <vt:lpstr>Background of Wayback and Memento</vt:lpstr>
      <vt:lpstr>Types of Attacks/Vulnerabilities</vt:lpstr>
      <vt:lpstr>Archive-Escapes</vt:lpstr>
      <vt:lpstr>Example Archive-Escape</vt:lpstr>
      <vt:lpstr>Same-Origin Escapes</vt:lpstr>
      <vt:lpstr>Archive-Escapes + Same-Origin Escapes</vt:lpstr>
      <vt:lpstr>Anachronism-Injection</vt:lpstr>
      <vt:lpstr>The Evil Wayback Machine</vt:lpstr>
      <vt:lpstr>Cryptography and Blockchain Background</vt:lpstr>
      <vt:lpstr>Hash Function Background</vt:lpstr>
      <vt:lpstr>Blockchain Background</vt:lpstr>
      <vt:lpstr>Bitcoin Blockchain and its Consensus</vt:lpstr>
      <vt:lpstr>Blockchain Use</vt:lpstr>
      <vt:lpstr>Existing Solutions to these problems</vt:lpstr>
      <vt:lpstr>Papers Questions and Exploration</vt:lpstr>
      <vt:lpstr>Archive Requirements for Blockchains</vt:lpstr>
      <vt:lpstr>Requirement 1: Repeatable Hash Values</vt:lpstr>
      <vt:lpstr>Example Requirement 1: success</vt:lpstr>
      <vt:lpstr>Example Requirement 1: unsuccess</vt:lpstr>
      <vt:lpstr>Requirement 2: Hash a Composite Memento</vt:lpstr>
      <vt:lpstr>Example Requirement 2: unsuccess </vt:lpstr>
      <vt:lpstr>Example Requirement 2: success</vt:lpstr>
      <vt:lpstr>Requirement 3: Avoie Archive-Specific Resources</vt:lpstr>
      <vt:lpstr>Example Requirement 3</vt:lpstr>
      <vt:lpstr>Requirement 4: No Resources From the Live Web</vt:lpstr>
      <vt:lpstr>Example Requirement 4: archive-escape</vt:lpstr>
      <vt:lpstr>Requirement 5: Avoid Content Served From the Cache</vt:lpstr>
      <vt:lpstr>Example Requirement 5: issue</vt:lpstr>
      <vt:lpstr>Requirement 6: Be Aware of the Effect of Changing TimeMaps</vt:lpstr>
      <vt:lpstr>Example Requirement 6: details</vt:lpstr>
      <vt:lpstr>Requirement 7: Avoid Using Dynamic Content in Hash Calculations</vt:lpstr>
      <vt:lpstr>Example Requirement 7: Archive-Escape</vt:lpstr>
      <vt:lpstr>Requirement 8: Include HTTP Response Headers</vt:lpstr>
      <vt:lpstr>Example Requirement 8: discussion</vt:lpstr>
      <vt:lpstr>Conclusions</vt:lpstr>
      <vt:lpstr>Finally...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1679</cp:revision>
  <dcterms:created xsi:type="dcterms:W3CDTF">2020-09-25T14:19:31Z</dcterms:created>
  <dcterms:modified xsi:type="dcterms:W3CDTF">2020-09-29T22:47:45Z</dcterms:modified>
</cp:coreProperties>
</file>

<file path=docProps/thumbnail.jpeg>
</file>